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1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28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73CC514-5BDA-463F-8EF7-E2391181B1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F4B6DB-C902-4CAF-9BDE-74F4949D3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F0732-BA91-4D0A-8D70-B456B1776B68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302139-167C-448F-9A6F-B87B381FC1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0AA38F-ECE3-4233-97AE-18CD082AB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2552-7FCF-42A0-835A-72C2C8FF5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47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906D-F0A5-430C-84CA-97565F99DF5D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D09E9-03EF-4DAC-88B1-1E2B17D8C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4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B8C2461-9590-4C8B-8456-E95C0A979C3B}"/>
              </a:ext>
            </a:extLst>
          </p:cNvPr>
          <p:cNvSpPr/>
          <p:nvPr userDrawn="1"/>
        </p:nvSpPr>
        <p:spPr>
          <a:xfrm>
            <a:off x="8381393" y="0"/>
            <a:ext cx="3810607" cy="6858000"/>
          </a:xfrm>
          <a:prstGeom prst="rect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/>
            <a:r>
              <a:rPr lang="fr-FR" dirty="0">
                <a:latin typeface="Gulim" panose="020B0600000101010101" pitchFamily="34" charset="-127"/>
                <a:ea typeface="Gulim" panose="020B0600000101010101" pitchFamily="34" charset="-127"/>
              </a:rPr>
              <a:t>PARIS June7-8, 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The Next Tech Law Revolution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8E6F725-DDD1-416C-8D65-F1889D859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1393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B39F2CB-ECB6-4AF9-B688-1DFA89A55F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2" t="15658" r="14809" b="15597"/>
          <a:stretch/>
        </p:blipFill>
        <p:spPr>
          <a:xfrm>
            <a:off x="9337041" y="496957"/>
            <a:ext cx="1767840" cy="17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D767C-32B7-4D47-A118-C9A7870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</a:lstStyle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B7A821-7624-4968-A5C4-3F51914C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76224-EBCD-43F7-8602-C1069E32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D880E-5426-45B1-8058-ACAAC187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4F80D84-9EF7-4C85-B5D7-835A50BAA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703916A-F768-4D28-91A8-F0135E5EDD5B}"/>
              </a:ext>
            </a:extLst>
          </p:cNvPr>
          <p:cNvCxnSpPr/>
          <p:nvPr userDrawn="1"/>
        </p:nvCxnSpPr>
        <p:spPr>
          <a:xfrm>
            <a:off x="838200" y="1209040"/>
            <a:ext cx="105156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14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DF0EDDA-9F4A-4589-B45A-AE0B3BC4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E5E989F-C848-4F0D-963E-CE702323A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33EF2618-E41B-41BA-900F-FD34C9917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D6ECAED-E3E7-482E-ACFD-C7B6303F21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.vonhaller@twobird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C2025A9-8786-4E7A-8BB9-4C64F53DBE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92160" y="4368799"/>
            <a:ext cx="3799840" cy="144291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Martin von Haller </a:t>
            </a:r>
            <a:r>
              <a:rPr lang="fr-FR" sz="2000" b="1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Groenbaek</a:t>
            </a:r>
            <a:endParaRPr lang="fr-FR" sz="2000" b="1" dirty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rgbClr val="00B0F0"/>
                </a:solidFill>
              </a:rPr>
              <a:t>Partner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Bird &amp; Bird</a:t>
            </a:r>
            <a:endParaRPr lang="fr-FR" sz="2000" b="1" dirty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9646852" y="6157636"/>
            <a:ext cx="1500187" cy="265113"/>
            <a:chOff x="385" y="949"/>
            <a:chExt cx="4036" cy="712"/>
          </a:xfrm>
        </p:grpSpPr>
        <p:sp>
          <p:nvSpPr>
            <p:cNvPr id="6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7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8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9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0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1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2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3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4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5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6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EA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354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Martin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von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Haller Groenbaek</a:t>
            </a:r>
          </a:p>
          <a:p>
            <a:pPr marL="0" indent="0">
              <a:buNone/>
            </a:pP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  <a:hlinkClick r:id="rId2"/>
              </a:rPr>
              <a:t>martin.vonhaller@twobirds.com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@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vonhaller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https://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www.linkedin.com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/in/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vonhaller</a:t>
            </a:r>
            <a:r>
              <a:rPr lang="fr-FR" sz="2000">
                <a:latin typeface="Gulim" panose="020B0600000101010101" pitchFamily="34" charset="-127"/>
                <a:ea typeface="Gulim" panose="020B0600000101010101" pitchFamily="34" charset="-127"/>
              </a:rPr>
              <a:t>/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listening</a:t>
            </a:r>
            <a:endParaRPr lang="fr-FR" dirty="0"/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646852" y="6157636"/>
            <a:ext cx="1500187" cy="265113"/>
            <a:chOff x="385" y="949"/>
            <a:chExt cx="4036" cy="712"/>
          </a:xfrm>
        </p:grpSpPr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2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EA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56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Tech startups</a:t>
            </a:r>
          </a:p>
          <a:p>
            <a:pPr lvl="1"/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#CPHFTW</a:t>
            </a:r>
          </a:p>
          <a:p>
            <a:pPr lvl="1"/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NordicMakers.vc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Danish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Opem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Source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Vendors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Association</a:t>
            </a:r>
          </a:p>
          <a:p>
            <a:pPr marL="0" indent="0">
              <a:buNone/>
            </a:pP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Partner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Bird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&amp;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Bird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Copenhagen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IT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lawyer</a:t>
            </a:r>
            <a:endParaRPr lang="fr-FR" sz="28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</a:t>
            </a:r>
          </a:p>
          <a:p>
            <a:pPr lvl="1"/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FSFE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European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Legal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Network</a:t>
            </a:r>
          </a:p>
          <a:p>
            <a:pPr lvl="1"/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Blockchain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(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FinTech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)</a:t>
            </a:r>
          </a:p>
          <a:p>
            <a:pPr lvl="1"/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400" dirty="0">
                <a:latin typeface="Gulim" panose="020B0600000101010101" pitchFamily="34" charset="-127"/>
                <a:ea typeface="Gulim" panose="020B0600000101010101" pitchFamily="34" charset="-127"/>
              </a:rPr>
              <a:t>« Open Source </a:t>
            </a:r>
            <a:r>
              <a:rPr lang="fr-FR" sz="2400" dirty="0" err="1">
                <a:latin typeface="Gulim" panose="020B0600000101010101" pitchFamily="34" charset="-127"/>
                <a:ea typeface="Gulim" panose="020B0600000101010101" pitchFamily="34" charset="-127"/>
              </a:rPr>
              <a:t>Advocate</a:t>
            </a:r>
            <a:r>
              <a:rPr lang="fr-FR" sz="2400" dirty="0">
                <a:latin typeface="Gulim" panose="020B0600000101010101" pitchFamily="34" charset="-127"/>
                <a:ea typeface="Gulim" panose="020B0600000101010101" pitchFamily="34" charset="-127"/>
              </a:rPr>
              <a:t> »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My</a:t>
            </a:r>
            <a:r>
              <a:rPr lang="fr-FR" dirty="0"/>
              <a:t> background</a:t>
            </a: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646852" y="6157636"/>
            <a:ext cx="1500187" cy="265113"/>
            <a:chOff x="385" y="949"/>
            <a:chExt cx="4036" cy="712"/>
          </a:xfrm>
        </p:grpSpPr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2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EA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81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 - a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very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short intro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Use cases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How do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different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open source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licenses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support collaboration?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Apache v2 on the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rise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Caveats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licensing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of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other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types of IP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 source – collaboration </a:t>
            </a:r>
            <a:r>
              <a:rPr lang="fr-FR" dirty="0" err="1"/>
              <a:t>through</a:t>
            </a:r>
            <a:r>
              <a:rPr lang="fr-FR" dirty="0"/>
              <a:t> </a:t>
            </a:r>
            <a:r>
              <a:rPr lang="fr-FR" dirty="0" err="1"/>
              <a:t>licensing</a:t>
            </a:r>
            <a:endParaRPr lang="fr-FR" dirty="0"/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646852" y="6157636"/>
            <a:ext cx="1500187" cy="265113"/>
            <a:chOff x="385" y="949"/>
            <a:chExt cx="4036" cy="712"/>
          </a:xfrm>
        </p:grpSpPr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2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EA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703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Free Software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Foundation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 Initiative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Linux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Foundation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«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Classic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» business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models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Software License Compliance Audit 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Strategy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 (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Licensee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)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«Open source 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core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» (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Licensor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)</a:t>
            </a:r>
          </a:p>
          <a:p>
            <a:pPr lvl="1"/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Copyleft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 exemptions (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Licensor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)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Support and maintenance (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Licensor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/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Licensee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)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Collaboration</a:t>
            </a:r>
          </a:p>
          <a:p>
            <a:pPr lvl="1"/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Cost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saving</a:t>
            </a:r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Innovation</a:t>
            </a:r>
          </a:p>
          <a:p>
            <a:pPr lvl="1"/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Vendor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independence</a:t>
            </a:r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Non 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monopolization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Religion and business</a:t>
            </a: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646852" y="6157636"/>
            <a:ext cx="1500187" cy="265113"/>
            <a:chOff x="385" y="949"/>
            <a:chExt cx="4036" cy="712"/>
          </a:xfrm>
        </p:grpSpPr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2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EA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393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development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model: «The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Bazaar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»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But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rather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a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meritocratic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hierarchy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(»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Doocracy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») 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licensing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model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based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on copyright protection!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The 4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core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user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rights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(the «four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freedoms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»)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Free use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Free modifications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Free 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access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 to source code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Free redistribution</a:t>
            </a:r>
          </a:p>
          <a:p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Copyleft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Integrity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of copyright notice and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terms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Trademarks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not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covered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Patents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covered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partially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 source – a </a:t>
            </a:r>
            <a:r>
              <a:rPr lang="fr-FR" dirty="0" err="1"/>
              <a:t>licensing</a:t>
            </a:r>
            <a:r>
              <a:rPr lang="fr-FR" dirty="0"/>
              <a:t> model</a:t>
            </a: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646852" y="6157636"/>
            <a:ext cx="1500187" cy="265113"/>
            <a:chOff x="385" y="949"/>
            <a:chExt cx="4036" cy="712"/>
          </a:xfrm>
        </p:grpSpPr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2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EA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297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Marc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Andreesen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: “Software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is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eating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everything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” 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Gartner: “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Explain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, if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you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are not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using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open source”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 in all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stacks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(Internet, OS, middleware,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databases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, ERP)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 drives mobile, cloud,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eCommerce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, social media,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statups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No innovation or disruption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without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open source (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IoT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big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data,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robotics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, AI,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genomics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)</a:t>
            </a:r>
          </a:p>
          <a:p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Blockchain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is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open source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used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by all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sectors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(SMW,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blue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chip,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government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military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, pharma,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financial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sector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)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 has WON BIG TIME!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 source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everywhere</a:t>
            </a:r>
            <a:endParaRPr lang="fr-FR" dirty="0"/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646852" y="6157636"/>
            <a:ext cx="1500187" cy="265113"/>
            <a:chOff x="385" y="949"/>
            <a:chExt cx="4036" cy="712"/>
          </a:xfrm>
        </p:grpSpPr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2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EA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751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Linux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Foundation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Industry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 collaboration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Automotive Grade Linux</a:t>
            </a:r>
          </a:p>
          <a:p>
            <a:pPr lvl="1"/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AllJoyn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 Open Source Project</a:t>
            </a:r>
          </a:p>
          <a:p>
            <a:pPr lvl="1"/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Hyperledger</a:t>
            </a:r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OpenCHAIN</a:t>
            </a:r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Apache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Foundation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Hadoop</a:t>
            </a:r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OpenOffice</a:t>
            </a:r>
          </a:p>
          <a:p>
            <a:pPr lvl="1"/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CloudStack</a:t>
            </a:r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Amazon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Google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Facebook 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Some</a:t>
            </a:r>
            <a:r>
              <a:rPr lang="fr-FR" dirty="0"/>
              <a:t> Open source collaboration use cases</a:t>
            </a: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646852" y="6157636"/>
            <a:ext cx="1500187" cy="265113"/>
            <a:chOff x="385" y="949"/>
            <a:chExt cx="4036" cy="712"/>
          </a:xfrm>
        </p:grpSpPr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2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EA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03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Copyleft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as an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hindrance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for adoption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BSD and MIT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licenses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Apache v2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Permissive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Explicit patent 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grant</a:t>
            </a:r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Creative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Commons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licenses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Content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Data</a:t>
            </a:r>
          </a:p>
          <a:p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My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favorite: The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Beer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«&lt;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phk@FreeBSD.ORG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&gt;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wrote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this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file. As long as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you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retain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this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notice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you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can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do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whatever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you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want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with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this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stuff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. If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we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meet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some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day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, and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you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think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this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stuff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is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worth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it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,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you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can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buy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me a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beer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in return.»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Permissive </a:t>
            </a:r>
            <a:r>
              <a:rPr lang="fr-FR" dirty="0" err="1"/>
              <a:t>licenses</a:t>
            </a:r>
            <a:r>
              <a:rPr lang="fr-FR" dirty="0"/>
              <a:t> and </a:t>
            </a:r>
            <a:r>
              <a:rPr lang="fr-FR" dirty="0" err="1"/>
              <a:t>other</a:t>
            </a:r>
            <a:r>
              <a:rPr lang="fr-FR" dirty="0"/>
              <a:t> open </a:t>
            </a:r>
            <a:r>
              <a:rPr lang="fr-FR" dirty="0" err="1"/>
              <a:t>licenses</a:t>
            </a:r>
            <a:endParaRPr lang="fr-FR" dirty="0"/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646852" y="6157636"/>
            <a:ext cx="1500187" cy="265113"/>
            <a:chOff x="385" y="949"/>
            <a:chExt cx="4036" cy="712"/>
          </a:xfrm>
        </p:grpSpPr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2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EA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93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is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unavoidable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… and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we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should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happy for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that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underpins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all innovation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today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 supports a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number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of business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models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–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among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these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collaboration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among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startups and non-profit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communities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as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among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– and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increasingly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so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– large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established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organisations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Open source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seeks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to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foster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competition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and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prevent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monopolies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and cartels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Permissive licences are the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flavour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of the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day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Beware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of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license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compliance…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it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is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not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that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hard!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(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Copyleft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may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return)</a:t>
            </a:r>
          </a:p>
          <a:p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Embrace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open source  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 conclusion…</a:t>
            </a: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646852" y="6157636"/>
            <a:ext cx="1500187" cy="265113"/>
            <a:chOff x="385" y="949"/>
            <a:chExt cx="4036" cy="712"/>
          </a:xfrm>
        </p:grpSpPr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957" y="1002"/>
              <a:ext cx="128" cy="123"/>
            </a:xfrm>
            <a:custGeom>
              <a:avLst/>
              <a:gdLst>
                <a:gd name="T0" fmla="*/ 65 w 128"/>
                <a:gd name="T1" fmla="*/ 0 h 123"/>
                <a:gd name="T2" fmla="*/ 85 w 128"/>
                <a:gd name="T3" fmla="*/ 3 h 123"/>
                <a:gd name="T4" fmla="*/ 103 w 128"/>
                <a:gd name="T5" fmla="*/ 12 h 123"/>
                <a:gd name="T6" fmla="*/ 116 w 128"/>
                <a:gd name="T7" fmla="*/ 25 h 123"/>
                <a:gd name="T8" fmla="*/ 125 w 128"/>
                <a:gd name="T9" fmla="*/ 43 h 123"/>
                <a:gd name="T10" fmla="*/ 128 w 128"/>
                <a:gd name="T11" fmla="*/ 62 h 123"/>
                <a:gd name="T12" fmla="*/ 125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5 w 128"/>
                <a:gd name="T21" fmla="*/ 123 h 123"/>
                <a:gd name="T22" fmla="*/ 45 w 128"/>
                <a:gd name="T23" fmla="*/ 120 h 123"/>
                <a:gd name="T24" fmla="*/ 27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7 w 128"/>
                <a:gd name="T37" fmla="*/ 12 h 123"/>
                <a:gd name="T38" fmla="*/ 44 w 128"/>
                <a:gd name="T39" fmla="*/ 3 h 123"/>
                <a:gd name="T40" fmla="*/ 65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5" y="0"/>
                  </a:moveTo>
                  <a:lnTo>
                    <a:pt x="85" y="3"/>
                  </a:lnTo>
                  <a:lnTo>
                    <a:pt x="103" y="12"/>
                  </a:lnTo>
                  <a:lnTo>
                    <a:pt x="116" y="25"/>
                  </a:lnTo>
                  <a:lnTo>
                    <a:pt x="125" y="43"/>
                  </a:lnTo>
                  <a:lnTo>
                    <a:pt x="128" y="62"/>
                  </a:lnTo>
                  <a:lnTo>
                    <a:pt x="125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5" y="123"/>
                  </a:lnTo>
                  <a:lnTo>
                    <a:pt x="45" y="120"/>
                  </a:lnTo>
                  <a:lnTo>
                    <a:pt x="27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7" y="12"/>
                  </a:lnTo>
                  <a:lnTo>
                    <a:pt x="44" y="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3391" y="1002"/>
              <a:ext cx="128" cy="123"/>
            </a:xfrm>
            <a:custGeom>
              <a:avLst/>
              <a:gdLst>
                <a:gd name="T0" fmla="*/ 64 w 128"/>
                <a:gd name="T1" fmla="*/ 0 h 123"/>
                <a:gd name="T2" fmla="*/ 85 w 128"/>
                <a:gd name="T3" fmla="*/ 3 h 123"/>
                <a:gd name="T4" fmla="*/ 102 w 128"/>
                <a:gd name="T5" fmla="*/ 12 h 123"/>
                <a:gd name="T6" fmla="*/ 116 w 128"/>
                <a:gd name="T7" fmla="*/ 25 h 123"/>
                <a:gd name="T8" fmla="*/ 124 w 128"/>
                <a:gd name="T9" fmla="*/ 43 h 123"/>
                <a:gd name="T10" fmla="*/ 128 w 128"/>
                <a:gd name="T11" fmla="*/ 62 h 123"/>
                <a:gd name="T12" fmla="*/ 124 w 128"/>
                <a:gd name="T13" fmla="*/ 81 h 123"/>
                <a:gd name="T14" fmla="*/ 116 w 128"/>
                <a:gd name="T15" fmla="*/ 98 h 123"/>
                <a:gd name="T16" fmla="*/ 101 w 128"/>
                <a:gd name="T17" fmla="*/ 111 h 123"/>
                <a:gd name="T18" fmla="*/ 84 w 128"/>
                <a:gd name="T19" fmla="*/ 120 h 123"/>
                <a:gd name="T20" fmla="*/ 64 w 128"/>
                <a:gd name="T21" fmla="*/ 123 h 123"/>
                <a:gd name="T22" fmla="*/ 45 w 128"/>
                <a:gd name="T23" fmla="*/ 120 h 123"/>
                <a:gd name="T24" fmla="*/ 26 w 128"/>
                <a:gd name="T25" fmla="*/ 111 h 123"/>
                <a:gd name="T26" fmla="*/ 13 w 128"/>
                <a:gd name="T27" fmla="*/ 98 h 123"/>
                <a:gd name="T28" fmla="*/ 3 w 128"/>
                <a:gd name="T29" fmla="*/ 81 h 123"/>
                <a:gd name="T30" fmla="*/ 0 w 128"/>
                <a:gd name="T31" fmla="*/ 62 h 123"/>
                <a:gd name="T32" fmla="*/ 3 w 128"/>
                <a:gd name="T33" fmla="*/ 43 h 123"/>
                <a:gd name="T34" fmla="*/ 12 w 128"/>
                <a:gd name="T35" fmla="*/ 25 h 123"/>
                <a:gd name="T36" fmla="*/ 26 w 128"/>
                <a:gd name="T37" fmla="*/ 12 h 123"/>
                <a:gd name="T38" fmla="*/ 44 w 128"/>
                <a:gd name="T39" fmla="*/ 3 h 123"/>
                <a:gd name="T40" fmla="*/ 64 w 128"/>
                <a:gd name="T4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23">
                  <a:moveTo>
                    <a:pt x="64" y="0"/>
                  </a:moveTo>
                  <a:lnTo>
                    <a:pt x="85" y="3"/>
                  </a:lnTo>
                  <a:lnTo>
                    <a:pt x="102" y="12"/>
                  </a:lnTo>
                  <a:lnTo>
                    <a:pt x="116" y="25"/>
                  </a:lnTo>
                  <a:lnTo>
                    <a:pt x="124" y="43"/>
                  </a:lnTo>
                  <a:lnTo>
                    <a:pt x="128" y="62"/>
                  </a:lnTo>
                  <a:lnTo>
                    <a:pt x="124" y="81"/>
                  </a:lnTo>
                  <a:lnTo>
                    <a:pt x="116" y="98"/>
                  </a:lnTo>
                  <a:lnTo>
                    <a:pt x="101" y="111"/>
                  </a:lnTo>
                  <a:lnTo>
                    <a:pt x="84" y="120"/>
                  </a:lnTo>
                  <a:lnTo>
                    <a:pt x="64" y="123"/>
                  </a:lnTo>
                  <a:lnTo>
                    <a:pt x="45" y="120"/>
                  </a:lnTo>
                  <a:lnTo>
                    <a:pt x="26" y="111"/>
                  </a:lnTo>
                  <a:lnTo>
                    <a:pt x="13" y="98"/>
                  </a:lnTo>
                  <a:lnTo>
                    <a:pt x="3" y="81"/>
                  </a:lnTo>
                  <a:lnTo>
                    <a:pt x="0" y="62"/>
                  </a:lnTo>
                  <a:lnTo>
                    <a:pt x="3" y="43"/>
                  </a:lnTo>
                  <a:lnTo>
                    <a:pt x="12" y="25"/>
                  </a:lnTo>
                  <a:lnTo>
                    <a:pt x="26" y="12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2" name="Freeform 41"/>
            <p:cNvSpPr>
              <a:spLocks noEditPoints="1"/>
            </p:cNvSpPr>
            <p:nvPr/>
          </p:nvSpPr>
          <p:spPr bwMode="auto">
            <a:xfrm>
              <a:off x="385" y="1026"/>
              <a:ext cx="508" cy="624"/>
            </a:xfrm>
            <a:custGeom>
              <a:avLst/>
              <a:gdLst>
                <a:gd name="T0" fmla="*/ 178 w 508"/>
                <a:gd name="T1" fmla="*/ 511 h 624"/>
                <a:gd name="T2" fmla="*/ 181 w 508"/>
                <a:gd name="T3" fmla="*/ 550 h 624"/>
                <a:gd name="T4" fmla="*/ 197 w 508"/>
                <a:gd name="T5" fmla="*/ 570 h 624"/>
                <a:gd name="T6" fmla="*/ 235 w 508"/>
                <a:gd name="T7" fmla="*/ 577 h 624"/>
                <a:gd name="T8" fmla="*/ 296 w 508"/>
                <a:gd name="T9" fmla="*/ 576 h 624"/>
                <a:gd name="T10" fmla="*/ 345 w 508"/>
                <a:gd name="T11" fmla="*/ 561 h 624"/>
                <a:gd name="T12" fmla="*/ 378 w 508"/>
                <a:gd name="T13" fmla="*/ 532 h 624"/>
                <a:gd name="T14" fmla="*/ 394 w 508"/>
                <a:gd name="T15" fmla="*/ 488 h 624"/>
                <a:gd name="T16" fmla="*/ 394 w 508"/>
                <a:gd name="T17" fmla="*/ 427 h 624"/>
                <a:gd name="T18" fmla="*/ 380 w 508"/>
                <a:gd name="T19" fmla="*/ 375 h 624"/>
                <a:gd name="T20" fmla="*/ 346 w 508"/>
                <a:gd name="T21" fmla="*/ 342 h 624"/>
                <a:gd name="T22" fmla="*/ 295 w 508"/>
                <a:gd name="T23" fmla="*/ 327 h 624"/>
                <a:gd name="T24" fmla="*/ 178 w 508"/>
                <a:gd name="T25" fmla="*/ 325 h 624"/>
                <a:gd name="T26" fmla="*/ 195 w 508"/>
                <a:gd name="T27" fmla="*/ 49 h 624"/>
                <a:gd name="T28" fmla="*/ 178 w 508"/>
                <a:gd name="T29" fmla="*/ 277 h 624"/>
                <a:gd name="T30" fmla="*/ 280 w 508"/>
                <a:gd name="T31" fmla="*/ 275 h 624"/>
                <a:gd name="T32" fmla="*/ 328 w 508"/>
                <a:gd name="T33" fmla="*/ 256 h 624"/>
                <a:gd name="T34" fmla="*/ 359 w 508"/>
                <a:gd name="T35" fmla="*/ 220 h 624"/>
                <a:gd name="T36" fmla="*/ 368 w 508"/>
                <a:gd name="T37" fmla="*/ 167 h 624"/>
                <a:gd name="T38" fmla="*/ 362 w 508"/>
                <a:gd name="T39" fmla="*/ 110 h 624"/>
                <a:gd name="T40" fmla="*/ 342 w 508"/>
                <a:gd name="T41" fmla="*/ 74 h 624"/>
                <a:gd name="T42" fmla="*/ 304 w 508"/>
                <a:gd name="T43" fmla="*/ 54 h 624"/>
                <a:gd name="T44" fmla="*/ 245 w 508"/>
                <a:gd name="T45" fmla="*/ 48 h 624"/>
                <a:gd name="T46" fmla="*/ 0 w 508"/>
                <a:gd name="T47" fmla="*/ 0 h 624"/>
                <a:gd name="T48" fmla="*/ 299 w 508"/>
                <a:gd name="T49" fmla="*/ 3 h 624"/>
                <a:gd name="T50" fmla="*/ 376 w 508"/>
                <a:gd name="T51" fmla="*/ 17 h 624"/>
                <a:gd name="T52" fmla="*/ 431 w 508"/>
                <a:gd name="T53" fmla="*/ 47 h 624"/>
                <a:gd name="T54" fmla="*/ 464 w 508"/>
                <a:gd name="T55" fmla="*/ 91 h 624"/>
                <a:gd name="T56" fmla="*/ 475 w 508"/>
                <a:gd name="T57" fmla="*/ 150 h 624"/>
                <a:gd name="T58" fmla="*/ 464 w 508"/>
                <a:gd name="T59" fmla="*/ 209 h 624"/>
                <a:gd name="T60" fmla="*/ 430 w 508"/>
                <a:gd name="T61" fmla="*/ 254 h 624"/>
                <a:gd name="T62" fmla="*/ 373 w 508"/>
                <a:gd name="T63" fmla="*/ 285 h 624"/>
                <a:gd name="T64" fmla="*/ 376 w 508"/>
                <a:gd name="T65" fmla="*/ 302 h 624"/>
                <a:gd name="T66" fmla="*/ 440 w 508"/>
                <a:gd name="T67" fmla="*/ 325 h 624"/>
                <a:gd name="T68" fmla="*/ 484 w 508"/>
                <a:gd name="T69" fmla="*/ 363 h 624"/>
                <a:gd name="T70" fmla="*/ 506 w 508"/>
                <a:gd name="T71" fmla="*/ 416 h 624"/>
                <a:gd name="T72" fmla="*/ 506 w 508"/>
                <a:gd name="T73" fmla="*/ 479 h 624"/>
                <a:gd name="T74" fmla="*/ 485 w 508"/>
                <a:gd name="T75" fmla="*/ 535 h 624"/>
                <a:gd name="T76" fmla="*/ 446 w 508"/>
                <a:gd name="T77" fmla="*/ 577 h 624"/>
                <a:gd name="T78" fmla="*/ 389 w 508"/>
                <a:gd name="T79" fmla="*/ 607 h 624"/>
                <a:gd name="T80" fmla="*/ 316 w 508"/>
                <a:gd name="T81" fmla="*/ 622 h 624"/>
                <a:gd name="T82" fmla="*/ 0 w 508"/>
                <a:gd name="T83" fmla="*/ 624 h 624"/>
                <a:gd name="T84" fmla="*/ 48 w 508"/>
                <a:gd name="T85" fmla="*/ 577 h 624"/>
                <a:gd name="T86" fmla="*/ 66 w 508"/>
                <a:gd name="T87" fmla="*/ 570 h 624"/>
                <a:gd name="T88" fmla="*/ 72 w 508"/>
                <a:gd name="T89" fmla="*/ 548 h 624"/>
                <a:gd name="T90" fmla="*/ 69 w 508"/>
                <a:gd name="T91" fmla="*/ 57 h 624"/>
                <a:gd name="T92" fmla="*/ 48 w 508"/>
                <a:gd name="T93" fmla="*/ 48 h 624"/>
                <a:gd name="T94" fmla="*/ 0 w 508"/>
                <a:gd name="T95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8" h="624">
                  <a:moveTo>
                    <a:pt x="178" y="325"/>
                  </a:moveTo>
                  <a:lnTo>
                    <a:pt x="178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6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4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7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80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8" y="325"/>
                  </a:lnTo>
                  <a:close/>
                  <a:moveTo>
                    <a:pt x="218" y="48"/>
                  </a:moveTo>
                  <a:lnTo>
                    <a:pt x="195" y="49"/>
                  </a:lnTo>
                  <a:lnTo>
                    <a:pt x="178" y="52"/>
                  </a:lnTo>
                  <a:lnTo>
                    <a:pt x="178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9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2" y="74"/>
                  </a:lnTo>
                  <a:lnTo>
                    <a:pt x="324" y="61"/>
                  </a:lnTo>
                  <a:lnTo>
                    <a:pt x="304" y="54"/>
                  </a:lnTo>
                  <a:lnTo>
                    <a:pt x="277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1" y="66"/>
                  </a:lnTo>
                  <a:lnTo>
                    <a:pt x="464" y="91"/>
                  </a:lnTo>
                  <a:lnTo>
                    <a:pt x="473" y="118"/>
                  </a:lnTo>
                  <a:lnTo>
                    <a:pt x="475" y="150"/>
                  </a:lnTo>
                  <a:lnTo>
                    <a:pt x="473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3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40" y="325"/>
                  </a:lnTo>
                  <a:lnTo>
                    <a:pt x="464" y="342"/>
                  </a:lnTo>
                  <a:lnTo>
                    <a:pt x="484" y="363"/>
                  </a:lnTo>
                  <a:lnTo>
                    <a:pt x="497" y="387"/>
                  </a:lnTo>
                  <a:lnTo>
                    <a:pt x="506" y="416"/>
                  </a:lnTo>
                  <a:lnTo>
                    <a:pt x="508" y="448"/>
                  </a:lnTo>
                  <a:lnTo>
                    <a:pt x="506" y="479"/>
                  </a:lnTo>
                  <a:lnTo>
                    <a:pt x="498" y="509"/>
                  </a:lnTo>
                  <a:lnTo>
                    <a:pt x="485" y="535"/>
                  </a:lnTo>
                  <a:lnTo>
                    <a:pt x="468" y="558"/>
                  </a:lnTo>
                  <a:lnTo>
                    <a:pt x="446" y="577"/>
                  </a:lnTo>
                  <a:lnTo>
                    <a:pt x="420" y="593"/>
                  </a:lnTo>
                  <a:lnTo>
                    <a:pt x="389" y="607"/>
                  </a:lnTo>
                  <a:lnTo>
                    <a:pt x="355" y="617"/>
                  </a:lnTo>
                  <a:lnTo>
                    <a:pt x="316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69"/>
                  </a:lnTo>
                  <a:lnTo>
                    <a:pt x="69" y="57"/>
                  </a:lnTo>
                  <a:lnTo>
                    <a:pt x="60" y="50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1155" y="1176"/>
              <a:ext cx="347" cy="474"/>
            </a:xfrm>
            <a:custGeom>
              <a:avLst/>
              <a:gdLst>
                <a:gd name="T0" fmla="*/ 306 w 347"/>
                <a:gd name="T1" fmla="*/ 2 h 474"/>
                <a:gd name="T2" fmla="*/ 335 w 347"/>
                <a:gd name="T3" fmla="*/ 22 h 474"/>
                <a:gd name="T4" fmla="*/ 347 w 347"/>
                <a:gd name="T5" fmla="*/ 57 h 474"/>
                <a:gd name="T6" fmla="*/ 339 w 347"/>
                <a:gd name="T7" fmla="*/ 88 h 474"/>
                <a:gd name="T8" fmla="*/ 320 w 347"/>
                <a:gd name="T9" fmla="*/ 105 h 474"/>
                <a:gd name="T10" fmla="*/ 295 w 347"/>
                <a:gd name="T11" fmla="*/ 111 h 474"/>
                <a:gd name="T12" fmla="*/ 263 w 347"/>
                <a:gd name="T13" fmla="*/ 106 h 474"/>
                <a:gd name="T14" fmla="*/ 246 w 347"/>
                <a:gd name="T15" fmla="*/ 90 h 474"/>
                <a:gd name="T16" fmla="*/ 238 w 347"/>
                <a:gd name="T17" fmla="*/ 74 h 474"/>
                <a:gd name="T18" fmla="*/ 231 w 347"/>
                <a:gd name="T19" fmla="*/ 68 h 474"/>
                <a:gd name="T20" fmla="*/ 224 w 347"/>
                <a:gd name="T21" fmla="*/ 67 h 474"/>
                <a:gd name="T22" fmla="*/ 198 w 347"/>
                <a:gd name="T23" fmla="*/ 76 h 474"/>
                <a:gd name="T24" fmla="*/ 170 w 347"/>
                <a:gd name="T25" fmla="*/ 94 h 474"/>
                <a:gd name="T26" fmla="*/ 159 w 347"/>
                <a:gd name="T27" fmla="*/ 405 h 474"/>
                <a:gd name="T28" fmla="*/ 164 w 347"/>
                <a:gd name="T29" fmla="*/ 426 h 474"/>
                <a:gd name="T30" fmla="*/ 175 w 347"/>
                <a:gd name="T31" fmla="*/ 434 h 474"/>
                <a:gd name="T32" fmla="*/ 227 w 347"/>
                <a:gd name="T33" fmla="*/ 474 h 474"/>
                <a:gd name="T34" fmla="*/ 1 w 347"/>
                <a:gd name="T35" fmla="*/ 434 h 474"/>
                <a:gd name="T36" fmla="*/ 51 w 347"/>
                <a:gd name="T37" fmla="*/ 431 h 474"/>
                <a:gd name="T38" fmla="*/ 60 w 347"/>
                <a:gd name="T39" fmla="*/ 418 h 474"/>
                <a:gd name="T40" fmla="*/ 61 w 347"/>
                <a:gd name="T41" fmla="*/ 402 h 474"/>
                <a:gd name="T42" fmla="*/ 62 w 347"/>
                <a:gd name="T43" fmla="*/ 112 h 474"/>
                <a:gd name="T44" fmla="*/ 61 w 347"/>
                <a:gd name="T45" fmla="*/ 90 h 474"/>
                <a:gd name="T46" fmla="*/ 49 w 347"/>
                <a:gd name="T47" fmla="*/ 73 h 474"/>
                <a:gd name="T48" fmla="*/ 0 w 347"/>
                <a:gd name="T49" fmla="*/ 72 h 474"/>
                <a:gd name="T50" fmla="*/ 153 w 347"/>
                <a:gd name="T51" fmla="*/ 25 h 474"/>
                <a:gd name="T52" fmla="*/ 158 w 347"/>
                <a:gd name="T53" fmla="*/ 29 h 474"/>
                <a:gd name="T54" fmla="*/ 160 w 347"/>
                <a:gd name="T55" fmla="*/ 35 h 474"/>
                <a:gd name="T56" fmla="*/ 159 w 347"/>
                <a:gd name="T57" fmla="*/ 38 h 474"/>
                <a:gd name="T58" fmla="*/ 180 w 347"/>
                <a:gd name="T59" fmla="*/ 38 h 474"/>
                <a:gd name="T60" fmla="*/ 230 w 347"/>
                <a:gd name="T61" fmla="*/ 11 h 474"/>
                <a:gd name="T62" fmla="*/ 284 w 347"/>
                <a:gd name="T6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7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7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1" y="98"/>
                  </a:lnTo>
                  <a:lnTo>
                    <a:pt x="320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8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5" y="83"/>
                  </a:lnTo>
                  <a:lnTo>
                    <a:pt x="170" y="94"/>
                  </a:lnTo>
                  <a:lnTo>
                    <a:pt x="159" y="104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7" y="434"/>
                  </a:lnTo>
                  <a:lnTo>
                    <a:pt x="227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402"/>
                  </a:lnTo>
                  <a:lnTo>
                    <a:pt x="62" y="397"/>
                  </a:lnTo>
                  <a:lnTo>
                    <a:pt x="62" y="112"/>
                  </a:lnTo>
                  <a:lnTo>
                    <a:pt x="61" y="100"/>
                  </a:lnTo>
                  <a:lnTo>
                    <a:pt x="61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6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911" y="1201"/>
              <a:ext cx="226" cy="449"/>
            </a:xfrm>
            <a:custGeom>
              <a:avLst/>
              <a:gdLst>
                <a:gd name="T0" fmla="*/ 0 w 226"/>
                <a:gd name="T1" fmla="*/ 0 h 449"/>
                <a:gd name="T2" fmla="*/ 163 w 226"/>
                <a:gd name="T3" fmla="*/ 0 h 449"/>
                <a:gd name="T4" fmla="*/ 166 w 226"/>
                <a:gd name="T5" fmla="*/ 2 h 449"/>
                <a:gd name="T6" fmla="*/ 167 w 226"/>
                <a:gd name="T7" fmla="*/ 3 h 449"/>
                <a:gd name="T8" fmla="*/ 168 w 226"/>
                <a:gd name="T9" fmla="*/ 5 h 449"/>
                <a:gd name="T10" fmla="*/ 168 w 226"/>
                <a:gd name="T11" fmla="*/ 15 h 449"/>
                <a:gd name="T12" fmla="*/ 167 w 226"/>
                <a:gd name="T13" fmla="*/ 24 h 449"/>
                <a:gd name="T14" fmla="*/ 167 w 226"/>
                <a:gd name="T15" fmla="*/ 40 h 449"/>
                <a:gd name="T16" fmla="*/ 166 w 226"/>
                <a:gd name="T17" fmla="*/ 62 h 449"/>
                <a:gd name="T18" fmla="*/ 166 w 226"/>
                <a:gd name="T19" fmla="*/ 380 h 449"/>
                <a:gd name="T20" fmla="*/ 167 w 226"/>
                <a:gd name="T21" fmla="*/ 393 h 449"/>
                <a:gd name="T22" fmla="*/ 171 w 226"/>
                <a:gd name="T23" fmla="*/ 401 h 449"/>
                <a:gd name="T24" fmla="*/ 175 w 226"/>
                <a:gd name="T25" fmla="*/ 406 h 449"/>
                <a:gd name="T26" fmla="*/ 183 w 226"/>
                <a:gd name="T27" fmla="*/ 409 h 449"/>
                <a:gd name="T28" fmla="*/ 226 w 226"/>
                <a:gd name="T29" fmla="*/ 409 h 449"/>
                <a:gd name="T30" fmla="*/ 226 w 226"/>
                <a:gd name="T31" fmla="*/ 449 h 449"/>
                <a:gd name="T32" fmla="*/ 9 w 226"/>
                <a:gd name="T33" fmla="*/ 449 h 449"/>
                <a:gd name="T34" fmla="*/ 9 w 226"/>
                <a:gd name="T35" fmla="*/ 409 h 449"/>
                <a:gd name="T36" fmla="*/ 46 w 226"/>
                <a:gd name="T37" fmla="*/ 409 h 449"/>
                <a:gd name="T38" fmla="*/ 57 w 226"/>
                <a:gd name="T39" fmla="*/ 406 h 449"/>
                <a:gd name="T40" fmla="*/ 64 w 226"/>
                <a:gd name="T41" fmla="*/ 400 h 449"/>
                <a:gd name="T42" fmla="*/ 68 w 226"/>
                <a:gd name="T43" fmla="*/ 389 h 449"/>
                <a:gd name="T44" fmla="*/ 68 w 226"/>
                <a:gd name="T45" fmla="*/ 388 h 449"/>
                <a:gd name="T46" fmla="*/ 69 w 226"/>
                <a:gd name="T47" fmla="*/ 385 h 449"/>
                <a:gd name="T48" fmla="*/ 69 w 226"/>
                <a:gd name="T49" fmla="*/ 72 h 449"/>
                <a:gd name="T50" fmla="*/ 68 w 226"/>
                <a:gd name="T51" fmla="*/ 59 h 449"/>
                <a:gd name="T52" fmla="*/ 68 w 226"/>
                <a:gd name="T53" fmla="*/ 54 h 449"/>
                <a:gd name="T54" fmla="*/ 63 w 226"/>
                <a:gd name="T55" fmla="*/ 47 h 449"/>
                <a:gd name="T56" fmla="*/ 56 w 226"/>
                <a:gd name="T57" fmla="*/ 42 h 449"/>
                <a:gd name="T58" fmla="*/ 46 w 226"/>
                <a:gd name="T59" fmla="*/ 41 h 449"/>
                <a:gd name="T60" fmla="*/ 0 w 226"/>
                <a:gd name="T61" fmla="*/ 40 h 449"/>
                <a:gd name="T62" fmla="*/ 0 w 226"/>
                <a:gd name="T63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" h="449">
                  <a:moveTo>
                    <a:pt x="0" y="0"/>
                  </a:moveTo>
                  <a:lnTo>
                    <a:pt x="163" y="0"/>
                  </a:lnTo>
                  <a:lnTo>
                    <a:pt x="166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6" y="62"/>
                  </a:lnTo>
                  <a:lnTo>
                    <a:pt x="166" y="380"/>
                  </a:lnTo>
                  <a:lnTo>
                    <a:pt x="167" y="393"/>
                  </a:lnTo>
                  <a:lnTo>
                    <a:pt x="171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6" y="409"/>
                  </a:lnTo>
                  <a:lnTo>
                    <a:pt x="226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8"/>
                  </a:lnTo>
                  <a:lnTo>
                    <a:pt x="69" y="385"/>
                  </a:lnTo>
                  <a:lnTo>
                    <a:pt x="69" y="72"/>
                  </a:lnTo>
                  <a:lnTo>
                    <a:pt x="68" y="59"/>
                  </a:lnTo>
                  <a:lnTo>
                    <a:pt x="68" y="54"/>
                  </a:lnTo>
                  <a:lnTo>
                    <a:pt x="63" y="47"/>
                  </a:lnTo>
                  <a:lnTo>
                    <a:pt x="56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2819" y="1026"/>
              <a:ext cx="507" cy="624"/>
            </a:xfrm>
            <a:custGeom>
              <a:avLst/>
              <a:gdLst>
                <a:gd name="T0" fmla="*/ 177 w 507"/>
                <a:gd name="T1" fmla="*/ 511 h 624"/>
                <a:gd name="T2" fmla="*/ 181 w 507"/>
                <a:gd name="T3" fmla="*/ 550 h 624"/>
                <a:gd name="T4" fmla="*/ 197 w 507"/>
                <a:gd name="T5" fmla="*/ 570 h 624"/>
                <a:gd name="T6" fmla="*/ 235 w 507"/>
                <a:gd name="T7" fmla="*/ 577 h 624"/>
                <a:gd name="T8" fmla="*/ 296 w 507"/>
                <a:gd name="T9" fmla="*/ 576 h 624"/>
                <a:gd name="T10" fmla="*/ 345 w 507"/>
                <a:gd name="T11" fmla="*/ 561 h 624"/>
                <a:gd name="T12" fmla="*/ 378 w 507"/>
                <a:gd name="T13" fmla="*/ 532 h 624"/>
                <a:gd name="T14" fmla="*/ 394 w 507"/>
                <a:gd name="T15" fmla="*/ 488 h 624"/>
                <a:gd name="T16" fmla="*/ 394 w 507"/>
                <a:gd name="T17" fmla="*/ 427 h 624"/>
                <a:gd name="T18" fmla="*/ 379 w 507"/>
                <a:gd name="T19" fmla="*/ 375 h 624"/>
                <a:gd name="T20" fmla="*/ 346 w 507"/>
                <a:gd name="T21" fmla="*/ 342 h 624"/>
                <a:gd name="T22" fmla="*/ 295 w 507"/>
                <a:gd name="T23" fmla="*/ 327 h 624"/>
                <a:gd name="T24" fmla="*/ 177 w 507"/>
                <a:gd name="T25" fmla="*/ 325 h 624"/>
                <a:gd name="T26" fmla="*/ 194 w 507"/>
                <a:gd name="T27" fmla="*/ 49 h 624"/>
                <a:gd name="T28" fmla="*/ 177 w 507"/>
                <a:gd name="T29" fmla="*/ 277 h 624"/>
                <a:gd name="T30" fmla="*/ 280 w 507"/>
                <a:gd name="T31" fmla="*/ 275 h 624"/>
                <a:gd name="T32" fmla="*/ 328 w 507"/>
                <a:gd name="T33" fmla="*/ 256 h 624"/>
                <a:gd name="T34" fmla="*/ 358 w 507"/>
                <a:gd name="T35" fmla="*/ 220 h 624"/>
                <a:gd name="T36" fmla="*/ 368 w 507"/>
                <a:gd name="T37" fmla="*/ 167 h 624"/>
                <a:gd name="T38" fmla="*/ 362 w 507"/>
                <a:gd name="T39" fmla="*/ 110 h 624"/>
                <a:gd name="T40" fmla="*/ 341 w 507"/>
                <a:gd name="T41" fmla="*/ 74 h 624"/>
                <a:gd name="T42" fmla="*/ 303 w 507"/>
                <a:gd name="T43" fmla="*/ 54 h 624"/>
                <a:gd name="T44" fmla="*/ 245 w 507"/>
                <a:gd name="T45" fmla="*/ 48 h 624"/>
                <a:gd name="T46" fmla="*/ 0 w 507"/>
                <a:gd name="T47" fmla="*/ 0 h 624"/>
                <a:gd name="T48" fmla="*/ 299 w 507"/>
                <a:gd name="T49" fmla="*/ 3 h 624"/>
                <a:gd name="T50" fmla="*/ 376 w 507"/>
                <a:gd name="T51" fmla="*/ 17 h 624"/>
                <a:gd name="T52" fmla="*/ 431 w 507"/>
                <a:gd name="T53" fmla="*/ 47 h 624"/>
                <a:gd name="T54" fmla="*/ 464 w 507"/>
                <a:gd name="T55" fmla="*/ 91 h 624"/>
                <a:gd name="T56" fmla="*/ 475 w 507"/>
                <a:gd name="T57" fmla="*/ 150 h 624"/>
                <a:gd name="T58" fmla="*/ 464 w 507"/>
                <a:gd name="T59" fmla="*/ 209 h 624"/>
                <a:gd name="T60" fmla="*/ 430 w 507"/>
                <a:gd name="T61" fmla="*/ 254 h 624"/>
                <a:gd name="T62" fmla="*/ 372 w 507"/>
                <a:gd name="T63" fmla="*/ 285 h 624"/>
                <a:gd name="T64" fmla="*/ 376 w 507"/>
                <a:gd name="T65" fmla="*/ 302 h 624"/>
                <a:gd name="T66" fmla="*/ 439 w 507"/>
                <a:gd name="T67" fmla="*/ 325 h 624"/>
                <a:gd name="T68" fmla="*/ 482 w 507"/>
                <a:gd name="T69" fmla="*/ 363 h 624"/>
                <a:gd name="T70" fmla="*/ 504 w 507"/>
                <a:gd name="T71" fmla="*/ 416 h 624"/>
                <a:gd name="T72" fmla="*/ 503 w 507"/>
                <a:gd name="T73" fmla="*/ 483 h 624"/>
                <a:gd name="T74" fmla="*/ 478 w 507"/>
                <a:gd name="T75" fmla="*/ 542 h 624"/>
                <a:gd name="T76" fmla="*/ 431 w 507"/>
                <a:gd name="T77" fmla="*/ 587 h 624"/>
                <a:gd name="T78" fmla="*/ 362 w 507"/>
                <a:gd name="T79" fmla="*/ 614 h 624"/>
                <a:gd name="T80" fmla="*/ 274 w 507"/>
                <a:gd name="T81" fmla="*/ 624 h 624"/>
                <a:gd name="T82" fmla="*/ 0 w 507"/>
                <a:gd name="T83" fmla="*/ 577 h 624"/>
                <a:gd name="T84" fmla="*/ 59 w 507"/>
                <a:gd name="T85" fmla="*/ 576 h 624"/>
                <a:gd name="T86" fmla="*/ 71 w 507"/>
                <a:gd name="T87" fmla="*/ 559 h 624"/>
                <a:gd name="T88" fmla="*/ 72 w 507"/>
                <a:gd name="T89" fmla="*/ 79 h 624"/>
                <a:gd name="T90" fmla="*/ 68 w 507"/>
                <a:gd name="T91" fmla="*/ 59 h 624"/>
                <a:gd name="T92" fmla="*/ 57 w 507"/>
                <a:gd name="T93" fmla="*/ 49 h 624"/>
                <a:gd name="T94" fmla="*/ 0 w 507"/>
                <a:gd name="T95" fmla="*/ 4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7" h="624">
                  <a:moveTo>
                    <a:pt x="177" y="325"/>
                  </a:moveTo>
                  <a:lnTo>
                    <a:pt x="177" y="511"/>
                  </a:lnTo>
                  <a:lnTo>
                    <a:pt x="179" y="533"/>
                  </a:lnTo>
                  <a:lnTo>
                    <a:pt x="181" y="550"/>
                  </a:lnTo>
                  <a:lnTo>
                    <a:pt x="187" y="563"/>
                  </a:lnTo>
                  <a:lnTo>
                    <a:pt x="197" y="570"/>
                  </a:lnTo>
                  <a:lnTo>
                    <a:pt x="213" y="575"/>
                  </a:lnTo>
                  <a:lnTo>
                    <a:pt x="235" y="577"/>
                  </a:lnTo>
                  <a:lnTo>
                    <a:pt x="265" y="577"/>
                  </a:lnTo>
                  <a:lnTo>
                    <a:pt x="296" y="576"/>
                  </a:lnTo>
                  <a:lnTo>
                    <a:pt x="323" y="570"/>
                  </a:lnTo>
                  <a:lnTo>
                    <a:pt x="345" y="561"/>
                  </a:lnTo>
                  <a:lnTo>
                    <a:pt x="365" y="548"/>
                  </a:lnTo>
                  <a:lnTo>
                    <a:pt x="378" y="532"/>
                  </a:lnTo>
                  <a:lnTo>
                    <a:pt x="388" y="511"/>
                  </a:lnTo>
                  <a:lnTo>
                    <a:pt x="394" y="488"/>
                  </a:lnTo>
                  <a:lnTo>
                    <a:pt x="396" y="460"/>
                  </a:lnTo>
                  <a:lnTo>
                    <a:pt x="394" y="427"/>
                  </a:lnTo>
                  <a:lnTo>
                    <a:pt x="389" y="398"/>
                  </a:lnTo>
                  <a:lnTo>
                    <a:pt x="379" y="375"/>
                  </a:lnTo>
                  <a:lnTo>
                    <a:pt x="365" y="357"/>
                  </a:lnTo>
                  <a:lnTo>
                    <a:pt x="346" y="342"/>
                  </a:lnTo>
                  <a:lnTo>
                    <a:pt x="323" y="332"/>
                  </a:lnTo>
                  <a:lnTo>
                    <a:pt x="295" y="327"/>
                  </a:lnTo>
                  <a:lnTo>
                    <a:pt x="262" y="325"/>
                  </a:lnTo>
                  <a:lnTo>
                    <a:pt x="177" y="325"/>
                  </a:lnTo>
                  <a:close/>
                  <a:moveTo>
                    <a:pt x="218" y="48"/>
                  </a:moveTo>
                  <a:lnTo>
                    <a:pt x="194" y="49"/>
                  </a:lnTo>
                  <a:lnTo>
                    <a:pt x="177" y="52"/>
                  </a:lnTo>
                  <a:lnTo>
                    <a:pt x="177" y="277"/>
                  </a:lnTo>
                  <a:lnTo>
                    <a:pt x="250" y="277"/>
                  </a:lnTo>
                  <a:lnTo>
                    <a:pt x="280" y="275"/>
                  </a:lnTo>
                  <a:lnTo>
                    <a:pt x="306" y="267"/>
                  </a:lnTo>
                  <a:lnTo>
                    <a:pt x="328" y="256"/>
                  </a:lnTo>
                  <a:lnTo>
                    <a:pt x="345" y="239"/>
                  </a:lnTo>
                  <a:lnTo>
                    <a:pt x="358" y="220"/>
                  </a:lnTo>
                  <a:lnTo>
                    <a:pt x="366" y="195"/>
                  </a:lnTo>
                  <a:lnTo>
                    <a:pt x="368" y="167"/>
                  </a:lnTo>
                  <a:lnTo>
                    <a:pt x="367" y="136"/>
                  </a:lnTo>
                  <a:lnTo>
                    <a:pt x="362" y="110"/>
                  </a:lnTo>
                  <a:lnTo>
                    <a:pt x="354" y="90"/>
                  </a:lnTo>
                  <a:lnTo>
                    <a:pt x="341" y="74"/>
                  </a:lnTo>
                  <a:lnTo>
                    <a:pt x="324" y="61"/>
                  </a:lnTo>
                  <a:lnTo>
                    <a:pt x="303" y="54"/>
                  </a:lnTo>
                  <a:lnTo>
                    <a:pt x="276" y="49"/>
                  </a:lnTo>
                  <a:lnTo>
                    <a:pt x="245" y="48"/>
                  </a:lnTo>
                  <a:lnTo>
                    <a:pt x="218" y="48"/>
                  </a:lnTo>
                  <a:close/>
                  <a:moveTo>
                    <a:pt x="0" y="0"/>
                  </a:moveTo>
                  <a:lnTo>
                    <a:pt x="252" y="0"/>
                  </a:lnTo>
                  <a:lnTo>
                    <a:pt x="299" y="3"/>
                  </a:lnTo>
                  <a:lnTo>
                    <a:pt x="340" y="8"/>
                  </a:lnTo>
                  <a:lnTo>
                    <a:pt x="376" y="17"/>
                  </a:lnTo>
                  <a:lnTo>
                    <a:pt x="406" y="30"/>
                  </a:lnTo>
                  <a:lnTo>
                    <a:pt x="431" y="47"/>
                  </a:lnTo>
                  <a:lnTo>
                    <a:pt x="450" y="66"/>
                  </a:lnTo>
                  <a:lnTo>
                    <a:pt x="464" y="91"/>
                  </a:lnTo>
                  <a:lnTo>
                    <a:pt x="472" y="118"/>
                  </a:lnTo>
                  <a:lnTo>
                    <a:pt x="475" y="150"/>
                  </a:lnTo>
                  <a:lnTo>
                    <a:pt x="472" y="182"/>
                  </a:lnTo>
                  <a:lnTo>
                    <a:pt x="464" y="209"/>
                  </a:lnTo>
                  <a:lnTo>
                    <a:pt x="449" y="233"/>
                  </a:lnTo>
                  <a:lnTo>
                    <a:pt x="430" y="254"/>
                  </a:lnTo>
                  <a:lnTo>
                    <a:pt x="404" y="271"/>
                  </a:lnTo>
                  <a:lnTo>
                    <a:pt x="372" y="285"/>
                  </a:lnTo>
                  <a:lnTo>
                    <a:pt x="335" y="294"/>
                  </a:lnTo>
                  <a:lnTo>
                    <a:pt x="376" y="302"/>
                  </a:lnTo>
                  <a:lnTo>
                    <a:pt x="410" y="311"/>
                  </a:lnTo>
                  <a:lnTo>
                    <a:pt x="439" y="325"/>
                  </a:lnTo>
                  <a:lnTo>
                    <a:pt x="464" y="342"/>
                  </a:lnTo>
                  <a:lnTo>
                    <a:pt x="482" y="363"/>
                  </a:lnTo>
                  <a:lnTo>
                    <a:pt x="496" y="387"/>
                  </a:lnTo>
                  <a:lnTo>
                    <a:pt x="504" y="416"/>
                  </a:lnTo>
                  <a:lnTo>
                    <a:pt x="507" y="448"/>
                  </a:lnTo>
                  <a:lnTo>
                    <a:pt x="503" y="483"/>
                  </a:lnTo>
                  <a:lnTo>
                    <a:pt x="494" y="514"/>
                  </a:lnTo>
                  <a:lnTo>
                    <a:pt x="478" y="542"/>
                  </a:lnTo>
                  <a:lnTo>
                    <a:pt x="458" y="566"/>
                  </a:lnTo>
                  <a:lnTo>
                    <a:pt x="431" y="587"/>
                  </a:lnTo>
                  <a:lnTo>
                    <a:pt x="399" y="603"/>
                  </a:lnTo>
                  <a:lnTo>
                    <a:pt x="362" y="614"/>
                  </a:lnTo>
                  <a:lnTo>
                    <a:pt x="321" y="622"/>
                  </a:lnTo>
                  <a:lnTo>
                    <a:pt x="274" y="624"/>
                  </a:lnTo>
                  <a:lnTo>
                    <a:pt x="0" y="624"/>
                  </a:lnTo>
                  <a:lnTo>
                    <a:pt x="0" y="577"/>
                  </a:lnTo>
                  <a:lnTo>
                    <a:pt x="48" y="577"/>
                  </a:lnTo>
                  <a:lnTo>
                    <a:pt x="59" y="576"/>
                  </a:lnTo>
                  <a:lnTo>
                    <a:pt x="66" y="570"/>
                  </a:lnTo>
                  <a:lnTo>
                    <a:pt x="71" y="559"/>
                  </a:lnTo>
                  <a:lnTo>
                    <a:pt x="72" y="548"/>
                  </a:lnTo>
                  <a:lnTo>
                    <a:pt x="72" y="79"/>
                  </a:lnTo>
                  <a:lnTo>
                    <a:pt x="71" y="69"/>
                  </a:lnTo>
                  <a:lnTo>
                    <a:pt x="68" y="59"/>
                  </a:lnTo>
                  <a:lnTo>
                    <a:pt x="63" y="53"/>
                  </a:lnTo>
                  <a:lnTo>
                    <a:pt x="57" y="49"/>
                  </a:lnTo>
                  <a:lnTo>
                    <a:pt x="48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3589" y="1176"/>
              <a:ext cx="346" cy="474"/>
            </a:xfrm>
            <a:custGeom>
              <a:avLst/>
              <a:gdLst>
                <a:gd name="T0" fmla="*/ 284 w 346"/>
                <a:gd name="T1" fmla="*/ 0 h 474"/>
                <a:gd name="T2" fmla="*/ 306 w 346"/>
                <a:gd name="T3" fmla="*/ 2 h 474"/>
                <a:gd name="T4" fmla="*/ 323 w 346"/>
                <a:gd name="T5" fmla="*/ 10 h 474"/>
                <a:gd name="T6" fmla="*/ 335 w 346"/>
                <a:gd name="T7" fmla="*/ 22 h 474"/>
                <a:gd name="T8" fmla="*/ 344 w 346"/>
                <a:gd name="T9" fmla="*/ 38 h 474"/>
                <a:gd name="T10" fmla="*/ 346 w 346"/>
                <a:gd name="T11" fmla="*/ 57 h 474"/>
                <a:gd name="T12" fmla="*/ 344 w 346"/>
                <a:gd name="T13" fmla="*/ 74 h 474"/>
                <a:gd name="T14" fmla="*/ 339 w 346"/>
                <a:gd name="T15" fmla="*/ 88 h 474"/>
                <a:gd name="T16" fmla="*/ 330 w 346"/>
                <a:gd name="T17" fmla="*/ 98 h 474"/>
                <a:gd name="T18" fmla="*/ 319 w 346"/>
                <a:gd name="T19" fmla="*/ 105 h 474"/>
                <a:gd name="T20" fmla="*/ 307 w 346"/>
                <a:gd name="T21" fmla="*/ 110 h 474"/>
                <a:gd name="T22" fmla="*/ 295 w 346"/>
                <a:gd name="T23" fmla="*/ 111 h 474"/>
                <a:gd name="T24" fmla="*/ 277 w 346"/>
                <a:gd name="T25" fmla="*/ 110 h 474"/>
                <a:gd name="T26" fmla="*/ 263 w 346"/>
                <a:gd name="T27" fmla="*/ 106 h 474"/>
                <a:gd name="T28" fmla="*/ 253 w 346"/>
                <a:gd name="T29" fmla="*/ 99 h 474"/>
                <a:gd name="T30" fmla="*/ 246 w 346"/>
                <a:gd name="T31" fmla="*/ 90 h 474"/>
                <a:gd name="T32" fmla="*/ 240 w 346"/>
                <a:gd name="T33" fmla="*/ 79 h 474"/>
                <a:gd name="T34" fmla="*/ 237 w 346"/>
                <a:gd name="T35" fmla="*/ 74 h 474"/>
                <a:gd name="T36" fmla="*/ 235 w 346"/>
                <a:gd name="T37" fmla="*/ 71 h 474"/>
                <a:gd name="T38" fmla="*/ 231 w 346"/>
                <a:gd name="T39" fmla="*/ 68 h 474"/>
                <a:gd name="T40" fmla="*/ 228 w 346"/>
                <a:gd name="T41" fmla="*/ 67 h 474"/>
                <a:gd name="T42" fmla="*/ 224 w 346"/>
                <a:gd name="T43" fmla="*/ 67 h 474"/>
                <a:gd name="T44" fmla="*/ 213 w 346"/>
                <a:gd name="T45" fmla="*/ 70 h 474"/>
                <a:gd name="T46" fmla="*/ 198 w 346"/>
                <a:gd name="T47" fmla="*/ 76 h 474"/>
                <a:gd name="T48" fmla="*/ 183 w 346"/>
                <a:gd name="T49" fmla="*/ 83 h 474"/>
                <a:gd name="T50" fmla="*/ 170 w 346"/>
                <a:gd name="T51" fmla="*/ 94 h 474"/>
                <a:gd name="T52" fmla="*/ 158 w 346"/>
                <a:gd name="T53" fmla="*/ 104 h 474"/>
                <a:gd name="T54" fmla="*/ 158 w 346"/>
                <a:gd name="T55" fmla="*/ 400 h 474"/>
                <a:gd name="T56" fmla="*/ 159 w 346"/>
                <a:gd name="T57" fmla="*/ 405 h 474"/>
                <a:gd name="T58" fmla="*/ 160 w 346"/>
                <a:gd name="T59" fmla="*/ 418 h 474"/>
                <a:gd name="T60" fmla="*/ 164 w 346"/>
                <a:gd name="T61" fmla="*/ 426 h 474"/>
                <a:gd name="T62" fmla="*/ 169 w 346"/>
                <a:gd name="T63" fmla="*/ 431 h 474"/>
                <a:gd name="T64" fmla="*/ 175 w 346"/>
                <a:gd name="T65" fmla="*/ 434 h 474"/>
                <a:gd name="T66" fmla="*/ 226 w 346"/>
                <a:gd name="T67" fmla="*/ 434 h 474"/>
                <a:gd name="T68" fmla="*/ 226 w 346"/>
                <a:gd name="T69" fmla="*/ 474 h 474"/>
                <a:gd name="T70" fmla="*/ 1 w 346"/>
                <a:gd name="T71" fmla="*/ 474 h 474"/>
                <a:gd name="T72" fmla="*/ 1 w 346"/>
                <a:gd name="T73" fmla="*/ 434 h 474"/>
                <a:gd name="T74" fmla="*/ 45 w 346"/>
                <a:gd name="T75" fmla="*/ 434 h 474"/>
                <a:gd name="T76" fmla="*/ 51 w 346"/>
                <a:gd name="T77" fmla="*/ 431 h 474"/>
                <a:gd name="T78" fmla="*/ 56 w 346"/>
                <a:gd name="T79" fmla="*/ 426 h 474"/>
                <a:gd name="T80" fmla="*/ 60 w 346"/>
                <a:gd name="T81" fmla="*/ 418 h 474"/>
                <a:gd name="T82" fmla="*/ 61 w 346"/>
                <a:gd name="T83" fmla="*/ 404 h 474"/>
                <a:gd name="T84" fmla="*/ 61 w 346"/>
                <a:gd name="T85" fmla="*/ 92 h 474"/>
                <a:gd name="T86" fmla="*/ 60 w 346"/>
                <a:gd name="T87" fmla="*/ 90 h 474"/>
                <a:gd name="T88" fmla="*/ 56 w 346"/>
                <a:gd name="T89" fmla="*/ 79 h 474"/>
                <a:gd name="T90" fmla="*/ 49 w 346"/>
                <a:gd name="T91" fmla="*/ 73 h 474"/>
                <a:gd name="T92" fmla="*/ 38 w 346"/>
                <a:gd name="T93" fmla="*/ 72 h 474"/>
                <a:gd name="T94" fmla="*/ 0 w 346"/>
                <a:gd name="T95" fmla="*/ 72 h 474"/>
                <a:gd name="T96" fmla="*/ 0 w 346"/>
                <a:gd name="T97" fmla="*/ 25 h 474"/>
                <a:gd name="T98" fmla="*/ 153 w 346"/>
                <a:gd name="T99" fmla="*/ 25 h 474"/>
                <a:gd name="T100" fmla="*/ 155 w 346"/>
                <a:gd name="T101" fmla="*/ 27 h 474"/>
                <a:gd name="T102" fmla="*/ 158 w 346"/>
                <a:gd name="T103" fmla="*/ 29 h 474"/>
                <a:gd name="T104" fmla="*/ 159 w 346"/>
                <a:gd name="T105" fmla="*/ 32 h 474"/>
                <a:gd name="T106" fmla="*/ 160 w 346"/>
                <a:gd name="T107" fmla="*/ 35 h 474"/>
                <a:gd name="T108" fmla="*/ 160 w 346"/>
                <a:gd name="T109" fmla="*/ 36 h 474"/>
                <a:gd name="T110" fmla="*/ 159 w 346"/>
                <a:gd name="T111" fmla="*/ 38 h 474"/>
                <a:gd name="T112" fmla="*/ 159 w 346"/>
                <a:gd name="T113" fmla="*/ 54 h 474"/>
                <a:gd name="T114" fmla="*/ 180 w 346"/>
                <a:gd name="T115" fmla="*/ 38 h 474"/>
                <a:gd name="T116" fmla="*/ 204 w 346"/>
                <a:gd name="T117" fmla="*/ 23 h 474"/>
                <a:gd name="T118" fmla="*/ 230 w 346"/>
                <a:gd name="T119" fmla="*/ 11 h 474"/>
                <a:gd name="T120" fmla="*/ 257 w 346"/>
                <a:gd name="T121" fmla="*/ 2 h 474"/>
                <a:gd name="T122" fmla="*/ 284 w 346"/>
                <a:gd name="T12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6" h="474">
                  <a:moveTo>
                    <a:pt x="284" y="0"/>
                  </a:moveTo>
                  <a:lnTo>
                    <a:pt x="306" y="2"/>
                  </a:lnTo>
                  <a:lnTo>
                    <a:pt x="323" y="10"/>
                  </a:lnTo>
                  <a:lnTo>
                    <a:pt x="335" y="22"/>
                  </a:lnTo>
                  <a:lnTo>
                    <a:pt x="344" y="38"/>
                  </a:lnTo>
                  <a:lnTo>
                    <a:pt x="346" y="57"/>
                  </a:lnTo>
                  <a:lnTo>
                    <a:pt x="344" y="74"/>
                  </a:lnTo>
                  <a:lnTo>
                    <a:pt x="339" y="88"/>
                  </a:lnTo>
                  <a:lnTo>
                    <a:pt x="330" y="98"/>
                  </a:lnTo>
                  <a:lnTo>
                    <a:pt x="319" y="105"/>
                  </a:lnTo>
                  <a:lnTo>
                    <a:pt x="307" y="110"/>
                  </a:lnTo>
                  <a:lnTo>
                    <a:pt x="295" y="111"/>
                  </a:lnTo>
                  <a:lnTo>
                    <a:pt x="277" y="110"/>
                  </a:lnTo>
                  <a:lnTo>
                    <a:pt x="263" y="106"/>
                  </a:lnTo>
                  <a:lnTo>
                    <a:pt x="253" y="99"/>
                  </a:lnTo>
                  <a:lnTo>
                    <a:pt x="246" y="90"/>
                  </a:lnTo>
                  <a:lnTo>
                    <a:pt x="240" y="79"/>
                  </a:lnTo>
                  <a:lnTo>
                    <a:pt x="237" y="74"/>
                  </a:lnTo>
                  <a:lnTo>
                    <a:pt x="235" y="71"/>
                  </a:lnTo>
                  <a:lnTo>
                    <a:pt x="231" y="68"/>
                  </a:lnTo>
                  <a:lnTo>
                    <a:pt x="228" y="67"/>
                  </a:lnTo>
                  <a:lnTo>
                    <a:pt x="224" y="67"/>
                  </a:lnTo>
                  <a:lnTo>
                    <a:pt x="213" y="70"/>
                  </a:lnTo>
                  <a:lnTo>
                    <a:pt x="198" y="76"/>
                  </a:lnTo>
                  <a:lnTo>
                    <a:pt x="183" y="83"/>
                  </a:lnTo>
                  <a:lnTo>
                    <a:pt x="170" y="94"/>
                  </a:lnTo>
                  <a:lnTo>
                    <a:pt x="158" y="104"/>
                  </a:lnTo>
                  <a:lnTo>
                    <a:pt x="158" y="400"/>
                  </a:lnTo>
                  <a:lnTo>
                    <a:pt x="159" y="405"/>
                  </a:lnTo>
                  <a:lnTo>
                    <a:pt x="160" y="418"/>
                  </a:lnTo>
                  <a:lnTo>
                    <a:pt x="164" y="426"/>
                  </a:lnTo>
                  <a:lnTo>
                    <a:pt x="169" y="431"/>
                  </a:lnTo>
                  <a:lnTo>
                    <a:pt x="175" y="434"/>
                  </a:lnTo>
                  <a:lnTo>
                    <a:pt x="226" y="434"/>
                  </a:lnTo>
                  <a:lnTo>
                    <a:pt x="226" y="474"/>
                  </a:lnTo>
                  <a:lnTo>
                    <a:pt x="1" y="474"/>
                  </a:lnTo>
                  <a:lnTo>
                    <a:pt x="1" y="434"/>
                  </a:lnTo>
                  <a:lnTo>
                    <a:pt x="45" y="434"/>
                  </a:lnTo>
                  <a:lnTo>
                    <a:pt x="51" y="431"/>
                  </a:lnTo>
                  <a:lnTo>
                    <a:pt x="56" y="426"/>
                  </a:lnTo>
                  <a:lnTo>
                    <a:pt x="60" y="418"/>
                  </a:lnTo>
                  <a:lnTo>
                    <a:pt x="61" y="404"/>
                  </a:lnTo>
                  <a:lnTo>
                    <a:pt x="61" y="92"/>
                  </a:lnTo>
                  <a:lnTo>
                    <a:pt x="60" y="90"/>
                  </a:lnTo>
                  <a:lnTo>
                    <a:pt x="56" y="79"/>
                  </a:lnTo>
                  <a:lnTo>
                    <a:pt x="49" y="73"/>
                  </a:lnTo>
                  <a:lnTo>
                    <a:pt x="38" y="72"/>
                  </a:lnTo>
                  <a:lnTo>
                    <a:pt x="0" y="72"/>
                  </a:lnTo>
                  <a:lnTo>
                    <a:pt x="0" y="25"/>
                  </a:lnTo>
                  <a:lnTo>
                    <a:pt x="153" y="25"/>
                  </a:lnTo>
                  <a:lnTo>
                    <a:pt x="155" y="27"/>
                  </a:lnTo>
                  <a:lnTo>
                    <a:pt x="158" y="29"/>
                  </a:lnTo>
                  <a:lnTo>
                    <a:pt x="159" y="32"/>
                  </a:lnTo>
                  <a:lnTo>
                    <a:pt x="160" y="35"/>
                  </a:lnTo>
                  <a:lnTo>
                    <a:pt x="160" y="36"/>
                  </a:lnTo>
                  <a:lnTo>
                    <a:pt x="159" y="38"/>
                  </a:lnTo>
                  <a:lnTo>
                    <a:pt x="159" y="54"/>
                  </a:lnTo>
                  <a:lnTo>
                    <a:pt x="180" y="38"/>
                  </a:lnTo>
                  <a:lnTo>
                    <a:pt x="204" y="23"/>
                  </a:lnTo>
                  <a:lnTo>
                    <a:pt x="230" y="11"/>
                  </a:lnTo>
                  <a:lnTo>
                    <a:pt x="257" y="2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3345" y="1201"/>
              <a:ext cx="225" cy="449"/>
            </a:xfrm>
            <a:custGeom>
              <a:avLst/>
              <a:gdLst>
                <a:gd name="T0" fmla="*/ 0 w 225"/>
                <a:gd name="T1" fmla="*/ 0 h 449"/>
                <a:gd name="T2" fmla="*/ 162 w 225"/>
                <a:gd name="T3" fmla="*/ 0 h 449"/>
                <a:gd name="T4" fmla="*/ 164 w 225"/>
                <a:gd name="T5" fmla="*/ 2 h 449"/>
                <a:gd name="T6" fmla="*/ 165 w 225"/>
                <a:gd name="T7" fmla="*/ 2 h 449"/>
                <a:gd name="T8" fmla="*/ 167 w 225"/>
                <a:gd name="T9" fmla="*/ 3 h 449"/>
                <a:gd name="T10" fmla="*/ 168 w 225"/>
                <a:gd name="T11" fmla="*/ 5 h 449"/>
                <a:gd name="T12" fmla="*/ 168 w 225"/>
                <a:gd name="T13" fmla="*/ 15 h 449"/>
                <a:gd name="T14" fmla="*/ 167 w 225"/>
                <a:gd name="T15" fmla="*/ 24 h 449"/>
                <a:gd name="T16" fmla="*/ 167 w 225"/>
                <a:gd name="T17" fmla="*/ 40 h 449"/>
                <a:gd name="T18" fmla="*/ 165 w 225"/>
                <a:gd name="T19" fmla="*/ 62 h 449"/>
                <a:gd name="T20" fmla="*/ 165 w 225"/>
                <a:gd name="T21" fmla="*/ 380 h 449"/>
                <a:gd name="T22" fmla="*/ 167 w 225"/>
                <a:gd name="T23" fmla="*/ 393 h 449"/>
                <a:gd name="T24" fmla="*/ 170 w 225"/>
                <a:gd name="T25" fmla="*/ 401 h 449"/>
                <a:gd name="T26" fmla="*/ 175 w 225"/>
                <a:gd name="T27" fmla="*/ 406 h 449"/>
                <a:gd name="T28" fmla="*/ 183 w 225"/>
                <a:gd name="T29" fmla="*/ 409 h 449"/>
                <a:gd name="T30" fmla="*/ 225 w 225"/>
                <a:gd name="T31" fmla="*/ 409 h 449"/>
                <a:gd name="T32" fmla="*/ 225 w 225"/>
                <a:gd name="T33" fmla="*/ 449 h 449"/>
                <a:gd name="T34" fmla="*/ 9 w 225"/>
                <a:gd name="T35" fmla="*/ 449 h 449"/>
                <a:gd name="T36" fmla="*/ 9 w 225"/>
                <a:gd name="T37" fmla="*/ 409 h 449"/>
                <a:gd name="T38" fmla="*/ 46 w 225"/>
                <a:gd name="T39" fmla="*/ 409 h 449"/>
                <a:gd name="T40" fmla="*/ 57 w 225"/>
                <a:gd name="T41" fmla="*/ 406 h 449"/>
                <a:gd name="T42" fmla="*/ 64 w 225"/>
                <a:gd name="T43" fmla="*/ 400 h 449"/>
                <a:gd name="T44" fmla="*/ 68 w 225"/>
                <a:gd name="T45" fmla="*/ 389 h 449"/>
                <a:gd name="T46" fmla="*/ 68 w 225"/>
                <a:gd name="T47" fmla="*/ 385 h 449"/>
                <a:gd name="T48" fmla="*/ 69 w 225"/>
                <a:gd name="T49" fmla="*/ 384 h 449"/>
                <a:gd name="T50" fmla="*/ 69 w 225"/>
                <a:gd name="T51" fmla="*/ 70 h 449"/>
                <a:gd name="T52" fmla="*/ 68 w 225"/>
                <a:gd name="T53" fmla="*/ 59 h 449"/>
                <a:gd name="T54" fmla="*/ 68 w 225"/>
                <a:gd name="T55" fmla="*/ 56 h 449"/>
                <a:gd name="T56" fmla="*/ 66 w 225"/>
                <a:gd name="T57" fmla="*/ 54 h 449"/>
                <a:gd name="T58" fmla="*/ 63 w 225"/>
                <a:gd name="T59" fmla="*/ 47 h 449"/>
                <a:gd name="T60" fmla="*/ 55 w 225"/>
                <a:gd name="T61" fmla="*/ 42 h 449"/>
                <a:gd name="T62" fmla="*/ 46 w 225"/>
                <a:gd name="T63" fmla="*/ 41 h 449"/>
                <a:gd name="T64" fmla="*/ 0 w 225"/>
                <a:gd name="T65" fmla="*/ 40 h 449"/>
                <a:gd name="T66" fmla="*/ 0 w 225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5" h="449">
                  <a:moveTo>
                    <a:pt x="0" y="0"/>
                  </a:moveTo>
                  <a:lnTo>
                    <a:pt x="162" y="0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7" y="3"/>
                  </a:lnTo>
                  <a:lnTo>
                    <a:pt x="168" y="5"/>
                  </a:lnTo>
                  <a:lnTo>
                    <a:pt x="168" y="15"/>
                  </a:lnTo>
                  <a:lnTo>
                    <a:pt x="167" y="24"/>
                  </a:lnTo>
                  <a:lnTo>
                    <a:pt x="167" y="40"/>
                  </a:lnTo>
                  <a:lnTo>
                    <a:pt x="165" y="62"/>
                  </a:lnTo>
                  <a:lnTo>
                    <a:pt x="165" y="380"/>
                  </a:lnTo>
                  <a:lnTo>
                    <a:pt x="167" y="393"/>
                  </a:lnTo>
                  <a:lnTo>
                    <a:pt x="170" y="401"/>
                  </a:lnTo>
                  <a:lnTo>
                    <a:pt x="175" y="406"/>
                  </a:lnTo>
                  <a:lnTo>
                    <a:pt x="183" y="409"/>
                  </a:lnTo>
                  <a:lnTo>
                    <a:pt x="225" y="409"/>
                  </a:lnTo>
                  <a:lnTo>
                    <a:pt x="225" y="449"/>
                  </a:lnTo>
                  <a:lnTo>
                    <a:pt x="9" y="449"/>
                  </a:lnTo>
                  <a:lnTo>
                    <a:pt x="9" y="409"/>
                  </a:lnTo>
                  <a:lnTo>
                    <a:pt x="46" y="409"/>
                  </a:lnTo>
                  <a:lnTo>
                    <a:pt x="57" y="406"/>
                  </a:lnTo>
                  <a:lnTo>
                    <a:pt x="64" y="400"/>
                  </a:lnTo>
                  <a:lnTo>
                    <a:pt x="68" y="389"/>
                  </a:lnTo>
                  <a:lnTo>
                    <a:pt x="68" y="385"/>
                  </a:lnTo>
                  <a:lnTo>
                    <a:pt x="69" y="384"/>
                  </a:lnTo>
                  <a:lnTo>
                    <a:pt x="69" y="70"/>
                  </a:lnTo>
                  <a:lnTo>
                    <a:pt x="68" y="59"/>
                  </a:lnTo>
                  <a:lnTo>
                    <a:pt x="68" y="56"/>
                  </a:lnTo>
                  <a:lnTo>
                    <a:pt x="66" y="54"/>
                  </a:lnTo>
                  <a:lnTo>
                    <a:pt x="63" y="47"/>
                  </a:lnTo>
                  <a:lnTo>
                    <a:pt x="55" y="42"/>
                  </a:lnTo>
                  <a:lnTo>
                    <a:pt x="46" y="41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499" y="962"/>
              <a:ext cx="489" cy="699"/>
            </a:xfrm>
            <a:custGeom>
              <a:avLst/>
              <a:gdLst>
                <a:gd name="T0" fmla="*/ 217 w 489"/>
                <a:gd name="T1" fmla="*/ 268 h 699"/>
                <a:gd name="T2" fmla="*/ 165 w 489"/>
                <a:gd name="T3" fmla="*/ 286 h 699"/>
                <a:gd name="T4" fmla="*/ 130 w 489"/>
                <a:gd name="T5" fmla="*/ 323 h 699"/>
                <a:gd name="T6" fmla="*/ 109 w 489"/>
                <a:gd name="T7" fmla="*/ 380 h 699"/>
                <a:gd name="T8" fmla="*/ 102 w 489"/>
                <a:gd name="T9" fmla="*/ 458 h 699"/>
                <a:gd name="T10" fmla="*/ 109 w 489"/>
                <a:gd name="T11" fmla="*/ 535 h 699"/>
                <a:gd name="T12" fmla="*/ 134 w 489"/>
                <a:gd name="T13" fmla="*/ 589 h 699"/>
                <a:gd name="T14" fmla="*/ 174 w 489"/>
                <a:gd name="T15" fmla="*/ 619 h 699"/>
                <a:gd name="T16" fmla="*/ 231 w 489"/>
                <a:gd name="T17" fmla="*/ 630 h 699"/>
                <a:gd name="T18" fmla="*/ 279 w 489"/>
                <a:gd name="T19" fmla="*/ 624 h 699"/>
                <a:gd name="T20" fmla="*/ 312 w 489"/>
                <a:gd name="T21" fmla="*/ 612 h 699"/>
                <a:gd name="T22" fmla="*/ 329 w 489"/>
                <a:gd name="T23" fmla="*/ 605 h 699"/>
                <a:gd name="T24" fmla="*/ 332 w 489"/>
                <a:gd name="T25" fmla="*/ 297 h 699"/>
                <a:gd name="T26" fmla="*/ 294 w 489"/>
                <a:gd name="T27" fmla="*/ 273 h 699"/>
                <a:gd name="T28" fmla="*/ 249 w 489"/>
                <a:gd name="T29" fmla="*/ 265 h 699"/>
                <a:gd name="T30" fmla="*/ 425 w 489"/>
                <a:gd name="T31" fmla="*/ 0 h 699"/>
                <a:gd name="T32" fmla="*/ 432 w 489"/>
                <a:gd name="T33" fmla="*/ 7 h 699"/>
                <a:gd name="T34" fmla="*/ 431 w 489"/>
                <a:gd name="T35" fmla="*/ 14 h 699"/>
                <a:gd name="T36" fmla="*/ 430 w 489"/>
                <a:gd name="T37" fmla="*/ 30 h 699"/>
                <a:gd name="T38" fmla="*/ 429 w 489"/>
                <a:gd name="T39" fmla="*/ 79 h 699"/>
                <a:gd name="T40" fmla="*/ 430 w 489"/>
                <a:gd name="T41" fmla="*/ 608 h 699"/>
                <a:gd name="T42" fmla="*/ 435 w 489"/>
                <a:gd name="T43" fmla="*/ 632 h 699"/>
                <a:gd name="T44" fmla="*/ 446 w 489"/>
                <a:gd name="T45" fmla="*/ 639 h 699"/>
                <a:gd name="T46" fmla="*/ 474 w 489"/>
                <a:gd name="T47" fmla="*/ 640 h 699"/>
                <a:gd name="T48" fmla="*/ 489 w 489"/>
                <a:gd name="T49" fmla="*/ 687 h 699"/>
                <a:gd name="T50" fmla="*/ 337 w 489"/>
                <a:gd name="T51" fmla="*/ 678 h 699"/>
                <a:gd name="T52" fmla="*/ 313 w 489"/>
                <a:gd name="T53" fmla="*/ 662 h 699"/>
                <a:gd name="T54" fmla="*/ 253 w 489"/>
                <a:gd name="T55" fmla="*/ 688 h 699"/>
                <a:gd name="T56" fmla="*/ 182 w 489"/>
                <a:gd name="T57" fmla="*/ 699 h 699"/>
                <a:gd name="T58" fmla="*/ 140 w 489"/>
                <a:gd name="T59" fmla="*/ 694 h 699"/>
                <a:gd name="T60" fmla="*/ 98 w 489"/>
                <a:gd name="T61" fmla="*/ 676 h 699"/>
                <a:gd name="T62" fmla="*/ 60 w 489"/>
                <a:gd name="T63" fmla="*/ 646 h 699"/>
                <a:gd name="T64" fmla="*/ 28 w 489"/>
                <a:gd name="T65" fmla="*/ 601 h 699"/>
                <a:gd name="T66" fmla="*/ 7 w 489"/>
                <a:gd name="T67" fmla="*/ 540 h 699"/>
                <a:gd name="T68" fmla="*/ 0 w 489"/>
                <a:gd name="T69" fmla="*/ 461 h 699"/>
                <a:gd name="T70" fmla="*/ 9 w 489"/>
                <a:gd name="T71" fmla="*/ 385 h 699"/>
                <a:gd name="T72" fmla="*/ 33 w 489"/>
                <a:gd name="T73" fmla="*/ 325 h 699"/>
                <a:gd name="T74" fmla="*/ 70 w 489"/>
                <a:gd name="T75" fmla="*/ 280 h 699"/>
                <a:gd name="T76" fmla="*/ 116 w 489"/>
                <a:gd name="T77" fmla="*/ 247 h 699"/>
                <a:gd name="T78" fmla="*/ 170 w 489"/>
                <a:gd name="T79" fmla="*/ 226 h 699"/>
                <a:gd name="T80" fmla="*/ 227 w 489"/>
                <a:gd name="T81" fmla="*/ 216 h 699"/>
                <a:gd name="T82" fmla="*/ 282 w 489"/>
                <a:gd name="T83" fmla="*/ 216 h 699"/>
                <a:gd name="T84" fmla="*/ 334 w 489"/>
                <a:gd name="T85" fmla="*/ 224 h 699"/>
                <a:gd name="T86" fmla="*/ 332 w 489"/>
                <a:gd name="T87" fmla="*/ 67 h 699"/>
                <a:gd name="T88" fmla="*/ 324 w 489"/>
                <a:gd name="T89" fmla="*/ 52 h 699"/>
                <a:gd name="T90" fmla="*/ 316 w 489"/>
                <a:gd name="T91" fmla="*/ 48 h 699"/>
                <a:gd name="T92" fmla="*/ 261 w 489"/>
                <a:gd name="T93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89" h="699">
                  <a:moveTo>
                    <a:pt x="249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8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2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20" y="564"/>
                  </a:lnTo>
                  <a:lnTo>
                    <a:pt x="134" y="589"/>
                  </a:lnTo>
                  <a:lnTo>
                    <a:pt x="152" y="607"/>
                  </a:lnTo>
                  <a:lnTo>
                    <a:pt x="174" y="619"/>
                  </a:lnTo>
                  <a:lnTo>
                    <a:pt x="201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5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9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2" y="7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9" y="79"/>
                  </a:lnTo>
                  <a:lnTo>
                    <a:pt x="429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5" y="632"/>
                  </a:lnTo>
                  <a:lnTo>
                    <a:pt x="440" y="637"/>
                  </a:lnTo>
                  <a:lnTo>
                    <a:pt x="446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9" y="640"/>
                  </a:lnTo>
                  <a:lnTo>
                    <a:pt x="489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2" y="698"/>
                  </a:lnTo>
                  <a:lnTo>
                    <a:pt x="140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3" y="503"/>
                  </a:lnTo>
                  <a:lnTo>
                    <a:pt x="0" y="461"/>
                  </a:lnTo>
                  <a:lnTo>
                    <a:pt x="3" y="422"/>
                  </a:lnTo>
                  <a:lnTo>
                    <a:pt x="9" y="385"/>
                  </a:lnTo>
                  <a:lnTo>
                    <a:pt x="20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7" y="216"/>
                  </a:lnTo>
                  <a:lnTo>
                    <a:pt x="255" y="215"/>
                  </a:lnTo>
                  <a:lnTo>
                    <a:pt x="282" y="216"/>
                  </a:lnTo>
                  <a:lnTo>
                    <a:pt x="304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9" y="57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3933" y="962"/>
              <a:ext cx="488" cy="699"/>
            </a:xfrm>
            <a:custGeom>
              <a:avLst/>
              <a:gdLst>
                <a:gd name="T0" fmla="*/ 217 w 488"/>
                <a:gd name="T1" fmla="*/ 268 h 699"/>
                <a:gd name="T2" fmla="*/ 165 w 488"/>
                <a:gd name="T3" fmla="*/ 286 h 699"/>
                <a:gd name="T4" fmla="*/ 130 w 488"/>
                <a:gd name="T5" fmla="*/ 323 h 699"/>
                <a:gd name="T6" fmla="*/ 109 w 488"/>
                <a:gd name="T7" fmla="*/ 380 h 699"/>
                <a:gd name="T8" fmla="*/ 101 w 488"/>
                <a:gd name="T9" fmla="*/ 458 h 699"/>
                <a:gd name="T10" fmla="*/ 109 w 488"/>
                <a:gd name="T11" fmla="*/ 535 h 699"/>
                <a:gd name="T12" fmla="*/ 133 w 488"/>
                <a:gd name="T13" fmla="*/ 589 h 699"/>
                <a:gd name="T14" fmla="*/ 174 w 488"/>
                <a:gd name="T15" fmla="*/ 619 h 699"/>
                <a:gd name="T16" fmla="*/ 231 w 488"/>
                <a:gd name="T17" fmla="*/ 630 h 699"/>
                <a:gd name="T18" fmla="*/ 279 w 488"/>
                <a:gd name="T19" fmla="*/ 624 h 699"/>
                <a:gd name="T20" fmla="*/ 312 w 488"/>
                <a:gd name="T21" fmla="*/ 612 h 699"/>
                <a:gd name="T22" fmla="*/ 329 w 488"/>
                <a:gd name="T23" fmla="*/ 605 h 699"/>
                <a:gd name="T24" fmla="*/ 332 w 488"/>
                <a:gd name="T25" fmla="*/ 297 h 699"/>
                <a:gd name="T26" fmla="*/ 294 w 488"/>
                <a:gd name="T27" fmla="*/ 273 h 699"/>
                <a:gd name="T28" fmla="*/ 248 w 488"/>
                <a:gd name="T29" fmla="*/ 265 h 699"/>
                <a:gd name="T30" fmla="*/ 425 w 488"/>
                <a:gd name="T31" fmla="*/ 0 h 699"/>
                <a:gd name="T32" fmla="*/ 430 w 488"/>
                <a:gd name="T33" fmla="*/ 4 h 699"/>
                <a:gd name="T34" fmla="*/ 432 w 488"/>
                <a:gd name="T35" fmla="*/ 10 h 699"/>
                <a:gd name="T36" fmla="*/ 431 w 488"/>
                <a:gd name="T37" fmla="*/ 14 h 699"/>
                <a:gd name="T38" fmla="*/ 430 w 488"/>
                <a:gd name="T39" fmla="*/ 30 h 699"/>
                <a:gd name="T40" fmla="*/ 428 w 488"/>
                <a:gd name="T41" fmla="*/ 79 h 699"/>
                <a:gd name="T42" fmla="*/ 430 w 488"/>
                <a:gd name="T43" fmla="*/ 608 h 699"/>
                <a:gd name="T44" fmla="*/ 434 w 488"/>
                <a:gd name="T45" fmla="*/ 632 h 699"/>
                <a:gd name="T46" fmla="*/ 445 w 488"/>
                <a:gd name="T47" fmla="*/ 639 h 699"/>
                <a:gd name="T48" fmla="*/ 474 w 488"/>
                <a:gd name="T49" fmla="*/ 640 h 699"/>
                <a:gd name="T50" fmla="*/ 488 w 488"/>
                <a:gd name="T51" fmla="*/ 687 h 699"/>
                <a:gd name="T52" fmla="*/ 337 w 488"/>
                <a:gd name="T53" fmla="*/ 678 h 699"/>
                <a:gd name="T54" fmla="*/ 313 w 488"/>
                <a:gd name="T55" fmla="*/ 662 h 699"/>
                <a:gd name="T56" fmla="*/ 253 w 488"/>
                <a:gd name="T57" fmla="*/ 688 h 699"/>
                <a:gd name="T58" fmla="*/ 182 w 488"/>
                <a:gd name="T59" fmla="*/ 699 h 699"/>
                <a:gd name="T60" fmla="*/ 139 w 488"/>
                <a:gd name="T61" fmla="*/ 694 h 699"/>
                <a:gd name="T62" fmla="*/ 98 w 488"/>
                <a:gd name="T63" fmla="*/ 676 h 699"/>
                <a:gd name="T64" fmla="*/ 60 w 488"/>
                <a:gd name="T65" fmla="*/ 646 h 699"/>
                <a:gd name="T66" fmla="*/ 28 w 488"/>
                <a:gd name="T67" fmla="*/ 601 h 699"/>
                <a:gd name="T68" fmla="*/ 7 w 488"/>
                <a:gd name="T69" fmla="*/ 540 h 699"/>
                <a:gd name="T70" fmla="*/ 0 w 488"/>
                <a:gd name="T71" fmla="*/ 461 h 699"/>
                <a:gd name="T72" fmla="*/ 8 w 488"/>
                <a:gd name="T73" fmla="*/ 385 h 699"/>
                <a:gd name="T74" fmla="*/ 33 w 488"/>
                <a:gd name="T75" fmla="*/ 325 h 699"/>
                <a:gd name="T76" fmla="*/ 70 w 488"/>
                <a:gd name="T77" fmla="*/ 280 h 699"/>
                <a:gd name="T78" fmla="*/ 116 w 488"/>
                <a:gd name="T79" fmla="*/ 247 h 699"/>
                <a:gd name="T80" fmla="*/ 170 w 488"/>
                <a:gd name="T81" fmla="*/ 226 h 699"/>
                <a:gd name="T82" fmla="*/ 226 w 488"/>
                <a:gd name="T83" fmla="*/ 216 h 699"/>
                <a:gd name="T84" fmla="*/ 281 w 488"/>
                <a:gd name="T85" fmla="*/ 216 h 699"/>
                <a:gd name="T86" fmla="*/ 334 w 488"/>
                <a:gd name="T87" fmla="*/ 224 h 699"/>
                <a:gd name="T88" fmla="*/ 332 w 488"/>
                <a:gd name="T89" fmla="*/ 67 h 699"/>
                <a:gd name="T90" fmla="*/ 328 w 488"/>
                <a:gd name="T91" fmla="*/ 56 h 699"/>
                <a:gd name="T92" fmla="*/ 321 w 488"/>
                <a:gd name="T93" fmla="*/ 49 h 699"/>
                <a:gd name="T94" fmla="*/ 261 w 488"/>
                <a:gd name="T95" fmla="*/ 4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699">
                  <a:moveTo>
                    <a:pt x="248" y="265"/>
                  </a:moveTo>
                  <a:lnTo>
                    <a:pt x="217" y="268"/>
                  </a:lnTo>
                  <a:lnTo>
                    <a:pt x="190" y="274"/>
                  </a:lnTo>
                  <a:lnTo>
                    <a:pt x="165" y="286"/>
                  </a:lnTo>
                  <a:lnTo>
                    <a:pt x="146" y="302"/>
                  </a:lnTo>
                  <a:lnTo>
                    <a:pt x="130" y="323"/>
                  </a:lnTo>
                  <a:lnTo>
                    <a:pt x="117" y="350"/>
                  </a:lnTo>
                  <a:lnTo>
                    <a:pt x="109" y="380"/>
                  </a:lnTo>
                  <a:lnTo>
                    <a:pt x="103" y="416"/>
                  </a:lnTo>
                  <a:lnTo>
                    <a:pt x="101" y="458"/>
                  </a:lnTo>
                  <a:lnTo>
                    <a:pt x="104" y="499"/>
                  </a:lnTo>
                  <a:lnTo>
                    <a:pt x="109" y="535"/>
                  </a:lnTo>
                  <a:lnTo>
                    <a:pt x="119" y="564"/>
                  </a:lnTo>
                  <a:lnTo>
                    <a:pt x="133" y="589"/>
                  </a:lnTo>
                  <a:lnTo>
                    <a:pt x="150" y="607"/>
                  </a:lnTo>
                  <a:lnTo>
                    <a:pt x="174" y="619"/>
                  </a:lnTo>
                  <a:lnTo>
                    <a:pt x="199" y="628"/>
                  </a:lnTo>
                  <a:lnTo>
                    <a:pt x="231" y="630"/>
                  </a:lnTo>
                  <a:lnTo>
                    <a:pt x="257" y="629"/>
                  </a:lnTo>
                  <a:lnTo>
                    <a:pt x="279" y="624"/>
                  </a:lnTo>
                  <a:lnTo>
                    <a:pt x="296" y="618"/>
                  </a:lnTo>
                  <a:lnTo>
                    <a:pt x="312" y="612"/>
                  </a:lnTo>
                  <a:lnTo>
                    <a:pt x="326" y="606"/>
                  </a:lnTo>
                  <a:lnTo>
                    <a:pt x="329" y="605"/>
                  </a:lnTo>
                  <a:lnTo>
                    <a:pt x="332" y="602"/>
                  </a:lnTo>
                  <a:lnTo>
                    <a:pt x="332" y="297"/>
                  </a:lnTo>
                  <a:lnTo>
                    <a:pt x="313" y="282"/>
                  </a:lnTo>
                  <a:lnTo>
                    <a:pt x="294" y="273"/>
                  </a:lnTo>
                  <a:lnTo>
                    <a:pt x="272" y="268"/>
                  </a:lnTo>
                  <a:lnTo>
                    <a:pt x="248" y="265"/>
                  </a:lnTo>
                  <a:close/>
                  <a:moveTo>
                    <a:pt x="261" y="0"/>
                  </a:moveTo>
                  <a:lnTo>
                    <a:pt x="425" y="0"/>
                  </a:lnTo>
                  <a:lnTo>
                    <a:pt x="427" y="2"/>
                  </a:lnTo>
                  <a:lnTo>
                    <a:pt x="430" y="4"/>
                  </a:lnTo>
                  <a:lnTo>
                    <a:pt x="431" y="7"/>
                  </a:lnTo>
                  <a:lnTo>
                    <a:pt x="432" y="10"/>
                  </a:lnTo>
                  <a:lnTo>
                    <a:pt x="432" y="13"/>
                  </a:lnTo>
                  <a:lnTo>
                    <a:pt x="431" y="14"/>
                  </a:lnTo>
                  <a:lnTo>
                    <a:pt x="431" y="18"/>
                  </a:lnTo>
                  <a:lnTo>
                    <a:pt x="430" y="30"/>
                  </a:lnTo>
                  <a:lnTo>
                    <a:pt x="430" y="51"/>
                  </a:lnTo>
                  <a:lnTo>
                    <a:pt x="428" y="79"/>
                  </a:lnTo>
                  <a:lnTo>
                    <a:pt x="428" y="589"/>
                  </a:lnTo>
                  <a:lnTo>
                    <a:pt x="430" y="608"/>
                  </a:lnTo>
                  <a:lnTo>
                    <a:pt x="431" y="623"/>
                  </a:lnTo>
                  <a:lnTo>
                    <a:pt x="434" y="632"/>
                  </a:lnTo>
                  <a:lnTo>
                    <a:pt x="439" y="637"/>
                  </a:lnTo>
                  <a:lnTo>
                    <a:pt x="445" y="639"/>
                  </a:lnTo>
                  <a:lnTo>
                    <a:pt x="464" y="639"/>
                  </a:lnTo>
                  <a:lnTo>
                    <a:pt x="474" y="640"/>
                  </a:lnTo>
                  <a:lnTo>
                    <a:pt x="488" y="640"/>
                  </a:lnTo>
                  <a:lnTo>
                    <a:pt x="488" y="687"/>
                  </a:lnTo>
                  <a:lnTo>
                    <a:pt x="340" y="687"/>
                  </a:lnTo>
                  <a:lnTo>
                    <a:pt x="337" y="678"/>
                  </a:lnTo>
                  <a:lnTo>
                    <a:pt x="337" y="648"/>
                  </a:lnTo>
                  <a:lnTo>
                    <a:pt x="313" y="662"/>
                  </a:lnTo>
                  <a:lnTo>
                    <a:pt x="285" y="677"/>
                  </a:lnTo>
                  <a:lnTo>
                    <a:pt x="253" y="688"/>
                  </a:lnTo>
                  <a:lnTo>
                    <a:pt x="219" y="697"/>
                  </a:lnTo>
                  <a:lnTo>
                    <a:pt x="182" y="699"/>
                  </a:lnTo>
                  <a:lnTo>
                    <a:pt x="161" y="698"/>
                  </a:lnTo>
                  <a:lnTo>
                    <a:pt x="139" y="694"/>
                  </a:lnTo>
                  <a:lnTo>
                    <a:pt x="119" y="687"/>
                  </a:lnTo>
                  <a:lnTo>
                    <a:pt x="98" y="676"/>
                  </a:lnTo>
                  <a:lnTo>
                    <a:pt x="78" y="662"/>
                  </a:lnTo>
                  <a:lnTo>
                    <a:pt x="60" y="646"/>
                  </a:lnTo>
                  <a:lnTo>
                    <a:pt x="43" y="625"/>
                  </a:lnTo>
                  <a:lnTo>
                    <a:pt x="28" y="601"/>
                  </a:lnTo>
                  <a:lnTo>
                    <a:pt x="17" y="573"/>
                  </a:lnTo>
                  <a:lnTo>
                    <a:pt x="7" y="540"/>
                  </a:lnTo>
                  <a:lnTo>
                    <a:pt x="2" y="503"/>
                  </a:lnTo>
                  <a:lnTo>
                    <a:pt x="0" y="461"/>
                  </a:lnTo>
                  <a:lnTo>
                    <a:pt x="2" y="422"/>
                  </a:lnTo>
                  <a:lnTo>
                    <a:pt x="8" y="385"/>
                  </a:lnTo>
                  <a:lnTo>
                    <a:pt x="19" y="353"/>
                  </a:lnTo>
                  <a:lnTo>
                    <a:pt x="33" y="325"/>
                  </a:lnTo>
                  <a:lnTo>
                    <a:pt x="50" y="301"/>
                  </a:lnTo>
                  <a:lnTo>
                    <a:pt x="70" y="280"/>
                  </a:lnTo>
                  <a:lnTo>
                    <a:pt x="92" y="262"/>
                  </a:lnTo>
                  <a:lnTo>
                    <a:pt x="116" y="247"/>
                  </a:lnTo>
                  <a:lnTo>
                    <a:pt x="142" y="235"/>
                  </a:lnTo>
                  <a:lnTo>
                    <a:pt x="170" y="226"/>
                  </a:lnTo>
                  <a:lnTo>
                    <a:pt x="197" y="220"/>
                  </a:lnTo>
                  <a:lnTo>
                    <a:pt x="226" y="216"/>
                  </a:lnTo>
                  <a:lnTo>
                    <a:pt x="254" y="215"/>
                  </a:lnTo>
                  <a:lnTo>
                    <a:pt x="281" y="216"/>
                  </a:lnTo>
                  <a:lnTo>
                    <a:pt x="303" y="217"/>
                  </a:lnTo>
                  <a:lnTo>
                    <a:pt x="334" y="224"/>
                  </a:lnTo>
                  <a:lnTo>
                    <a:pt x="334" y="80"/>
                  </a:lnTo>
                  <a:lnTo>
                    <a:pt x="332" y="67"/>
                  </a:lnTo>
                  <a:lnTo>
                    <a:pt x="328" y="57"/>
                  </a:lnTo>
                  <a:lnTo>
                    <a:pt x="328" y="56"/>
                  </a:lnTo>
                  <a:lnTo>
                    <a:pt x="324" y="52"/>
                  </a:lnTo>
                  <a:lnTo>
                    <a:pt x="321" y="49"/>
                  </a:lnTo>
                  <a:lnTo>
                    <a:pt x="316" y="48"/>
                  </a:lnTo>
                  <a:lnTo>
                    <a:pt x="261" y="4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13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33E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2106" y="949"/>
              <a:ext cx="570" cy="710"/>
            </a:xfrm>
            <a:custGeom>
              <a:avLst/>
              <a:gdLst>
                <a:gd name="T0" fmla="*/ 200 w 570"/>
                <a:gd name="T1" fmla="*/ 324 h 710"/>
                <a:gd name="T2" fmla="*/ 174 w 570"/>
                <a:gd name="T3" fmla="*/ 335 h 710"/>
                <a:gd name="T4" fmla="*/ 115 w 570"/>
                <a:gd name="T5" fmla="*/ 370 h 710"/>
                <a:gd name="T6" fmla="*/ 70 w 570"/>
                <a:gd name="T7" fmla="*/ 429 h 710"/>
                <a:gd name="T8" fmla="*/ 57 w 570"/>
                <a:gd name="T9" fmla="*/ 517 h 710"/>
                <a:gd name="T10" fmla="*/ 90 w 570"/>
                <a:gd name="T11" fmla="*/ 597 h 710"/>
                <a:gd name="T12" fmla="*/ 156 w 570"/>
                <a:gd name="T13" fmla="*/ 647 h 710"/>
                <a:gd name="T14" fmla="*/ 244 w 570"/>
                <a:gd name="T15" fmla="*/ 657 h 710"/>
                <a:gd name="T16" fmla="*/ 342 w 570"/>
                <a:gd name="T17" fmla="*/ 619 h 710"/>
                <a:gd name="T18" fmla="*/ 344 w 570"/>
                <a:gd name="T19" fmla="*/ 501 h 710"/>
                <a:gd name="T20" fmla="*/ 266 w 570"/>
                <a:gd name="T21" fmla="*/ 401 h 710"/>
                <a:gd name="T22" fmla="*/ 205 w 570"/>
                <a:gd name="T23" fmla="*/ 322 h 710"/>
                <a:gd name="T24" fmla="*/ 223 w 570"/>
                <a:gd name="T25" fmla="*/ 61 h 710"/>
                <a:gd name="T26" fmla="*/ 180 w 570"/>
                <a:gd name="T27" fmla="*/ 98 h 710"/>
                <a:gd name="T28" fmla="*/ 166 w 570"/>
                <a:gd name="T29" fmla="*/ 153 h 710"/>
                <a:gd name="T30" fmla="*/ 194 w 570"/>
                <a:gd name="T31" fmla="*/ 214 h 710"/>
                <a:gd name="T32" fmla="*/ 248 w 570"/>
                <a:gd name="T33" fmla="*/ 245 h 710"/>
                <a:gd name="T34" fmla="*/ 325 w 570"/>
                <a:gd name="T35" fmla="*/ 190 h 710"/>
                <a:gd name="T36" fmla="*/ 349 w 570"/>
                <a:gd name="T37" fmla="*/ 134 h 710"/>
                <a:gd name="T38" fmla="*/ 327 w 570"/>
                <a:gd name="T39" fmla="*/ 80 h 710"/>
                <a:gd name="T40" fmla="*/ 271 w 570"/>
                <a:gd name="T41" fmla="*/ 55 h 710"/>
                <a:gd name="T42" fmla="*/ 279 w 570"/>
                <a:gd name="T43" fmla="*/ 0 h 710"/>
                <a:gd name="T44" fmla="*/ 360 w 570"/>
                <a:gd name="T45" fmla="*/ 31 h 710"/>
                <a:gd name="T46" fmla="*/ 402 w 570"/>
                <a:gd name="T47" fmla="*/ 99 h 710"/>
                <a:gd name="T48" fmla="*/ 393 w 570"/>
                <a:gd name="T49" fmla="*/ 180 h 710"/>
                <a:gd name="T50" fmla="*/ 347 w 570"/>
                <a:gd name="T51" fmla="*/ 243 h 710"/>
                <a:gd name="T52" fmla="*/ 282 w 570"/>
                <a:gd name="T53" fmla="*/ 287 h 710"/>
                <a:gd name="T54" fmla="*/ 311 w 570"/>
                <a:gd name="T55" fmla="*/ 366 h 710"/>
                <a:gd name="T56" fmla="*/ 432 w 570"/>
                <a:gd name="T57" fmla="*/ 518 h 710"/>
                <a:gd name="T58" fmla="*/ 454 w 570"/>
                <a:gd name="T59" fmla="*/ 435 h 710"/>
                <a:gd name="T60" fmla="*/ 457 w 570"/>
                <a:gd name="T61" fmla="*/ 362 h 710"/>
                <a:gd name="T62" fmla="*/ 465 w 570"/>
                <a:gd name="T63" fmla="*/ 349 h 710"/>
                <a:gd name="T64" fmla="*/ 511 w 570"/>
                <a:gd name="T65" fmla="*/ 404 h 710"/>
                <a:gd name="T66" fmla="*/ 501 w 570"/>
                <a:gd name="T67" fmla="*/ 490 h 710"/>
                <a:gd name="T68" fmla="*/ 488 w 570"/>
                <a:gd name="T69" fmla="*/ 585 h 710"/>
                <a:gd name="T70" fmla="*/ 538 w 570"/>
                <a:gd name="T71" fmla="*/ 637 h 710"/>
                <a:gd name="T72" fmla="*/ 570 w 570"/>
                <a:gd name="T73" fmla="*/ 643 h 710"/>
                <a:gd name="T74" fmla="*/ 538 w 570"/>
                <a:gd name="T75" fmla="*/ 697 h 710"/>
                <a:gd name="T76" fmla="*/ 495 w 570"/>
                <a:gd name="T77" fmla="*/ 675 h 710"/>
                <a:gd name="T78" fmla="*/ 432 w 570"/>
                <a:gd name="T79" fmla="*/ 608 h 710"/>
                <a:gd name="T80" fmla="*/ 331 w 570"/>
                <a:gd name="T81" fmla="*/ 684 h 710"/>
                <a:gd name="T82" fmla="*/ 212 w 570"/>
                <a:gd name="T83" fmla="*/ 710 h 710"/>
                <a:gd name="T84" fmla="*/ 139 w 570"/>
                <a:gd name="T85" fmla="*/ 697 h 710"/>
                <a:gd name="T86" fmla="*/ 58 w 570"/>
                <a:gd name="T87" fmla="*/ 646 h 710"/>
                <a:gd name="T88" fmla="*/ 6 w 570"/>
                <a:gd name="T89" fmla="*/ 556 h 710"/>
                <a:gd name="T90" fmla="*/ 5 w 570"/>
                <a:gd name="T91" fmla="*/ 452 h 710"/>
                <a:gd name="T92" fmla="*/ 49 w 570"/>
                <a:gd name="T93" fmla="*/ 363 h 710"/>
                <a:gd name="T94" fmla="*/ 124 w 570"/>
                <a:gd name="T95" fmla="*/ 300 h 710"/>
                <a:gd name="T96" fmla="*/ 168 w 570"/>
                <a:gd name="T97" fmla="*/ 273 h 710"/>
                <a:gd name="T98" fmla="*/ 124 w 570"/>
                <a:gd name="T99" fmla="*/ 211 h 710"/>
                <a:gd name="T100" fmla="*/ 110 w 570"/>
                <a:gd name="T101" fmla="*/ 137 h 710"/>
                <a:gd name="T102" fmla="*/ 139 w 570"/>
                <a:gd name="T103" fmla="*/ 65 h 710"/>
                <a:gd name="T104" fmla="*/ 200 w 570"/>
                <a:gd name="T105" fmla="*/ 1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0" h="710">
                  <a:moveTo>
                    <a:pt x="205" y="322"/>
                  </a:moveTo>
                  <a:lnTo>
                    <a:pt x="202" y="324"/>
                  </a:lnTo>
                  <a:lnTo>
                    <a:pt x="200" y="324"/>
                  </a:lnTo>
                  <a:lnTo>
                    <a:pt x="199" y="325"/>
                  </a:lnTo>
                  <a:lnTo>
                    <a:pt x="194" y="326"/>
                  </a:lnTo>
                  <a:lnTo>
                    <a:pt x="174" y="335"/>
                  </a:lnTo>
                  <a:lnTo>
                    <a:pt x="155" y="344"/>
                  </a:lnTo>
                  <a:lnTo>
                    <a:pt x="135" y="357"/>
                  </a:lnTo>
                  <a:lnTo>
                    <a:pt x="115" y="370"/>
                  </a:lnTo>
                  <a:lnTo>
                    <a:pt x="98" y="387"/>
                  </a:lnTo>
                  <a:lnTo>
                    <a:pt x="82" y="407"/>
                  </a:lnTo>
                  <a:lnTo>
                    <a:pt x="70" y="429"/>
                  </a:lnTo>
                  <a:lnTo>
                    <a:pt x="61" y="456"/>
                  </a:lnTo>
                  <a:lnTo>
                    <a:pt x="57" y="485"/>
                  </a:lnTo>
                  <a:lnTo>
                    <a:pt x="57" y="517"/>
                  </a:lnTo>
                  <a:lnTo>
                    <a:pt x="63" y="547"/>
                  </a:lnTo>
                  <a:lnTo>
                    <a:pt x="74" y="574"/>
                  </a:lnTo>
                  <a:lnTo>
                    <a:pt x="90" y="597"/>
                  </a:lnTo>
                  <a:lnTo>
                    <a:pt x="109" y="618"/>
                  </a:lnTo>
                  <a:lnTo>
                    <a:pt x="131" y="634"/>
                  </a:lnTo>
                  <a:lnTo>
                    <a:pt x="156" y="647"/>
                  </a:lnTo>
                  <a:lnTo>
                    <a:pt x="181" y="654"/>
                  </a:lnTo>
                  <a:lnTo>
                    <a:pt x="208" y="658"/>
                  </a:lnTo>
                  <a:lnTo>
                    <a:pt x="244" y="657"/>
                  </a:lnTo>
                  <a:lnTo>
                    <a:pt x="278" y="650"/>
                  </a:lnTo>
                  <a:lnTo>
                    <a:pt x="311" y="637"/>
                  </a:lnTo>
                  <a:lnTo>
                    <a:pt x="342" y="619"/>
                  </a:lnTo>
                  <a:lnTo>
                    <a:pt x="370" y="596"/>
                  </a:lnTo>
                  <a:lnTo>
                    <a:pt x="398" y="567"/>
                  </a:lnTo>
                  <a:lnTo>
                    <a:pt x="344" y="501"/>
                  </a:lnTo>
                  <a:lnTo>
                    <a:pt x="317" y="467"/>
                  </a:lnTo>
                  <a:lnTo>
                    <a:pt x="290" y="434"/>
                  </a:lnTo>
                  <a:lnTo>
                    <a:pt x="266" y="401"/>
                  </a:lnTo>
                  <a:lnTo>
                    <a:pt x="243" y="371"/>
                  </a:lnTo>
                  <a:lnTo>
                    <a:pt x="222" y="344"/>
                  </a:lnTo>
                  <a:lnTo>
                    <a:pt x="205" y="322"/>
                  </a:lnTo>
                  <a:close/>
                  <a:moveTo>
                    <a:pt x="262" y="55"/>
                  </a:moveTo>
                  <a:lnTo>
                    <a:pt x="241" y="56"/>
                  </a:lnTo>
                  <a:lnTo>
                    <a:pt x="223" y="61"/>
                  </a:lnTo>
                  <a:lnTo>
                    <a:pt x="207" y="70"/>
                  </a:lnTo>
                  <a:lnTo>
                    <a:pt x="192" y="82"/>
                  </a:lnTo>
                  <a:lnTo>
                    <a:pt x="180" y="98"/>
                  </a:lnTo>
                  <a:lnTo>
                    <a:pt x="172" y="115"/>
                  </a:lnTo>
                  <a:lnTo>
                    <a:pt x="166" y="135"/>
                  </a:lnTo>
                  <a:lnTo>
                    <a:pt x="166" y="153"/>
                  </a:lnTo>
                  <a:lnTo>
                    <a:pt x="170" y="174"/>
                  </a:lnTo>
                  <a:lnTo>
                    <a:pt x="180" y="195"/>
                  </a:lnTo>
                  <a:lnTo>
                    <a:pt x="194" y="214"/>
                  </a:lnTo>
                  <a:lnTo>
                    <a:pt x="211" y="235"/>
                  </a:lnTo>
                  <a:lnTo>
                    <a:pt x="226" y="255"/>
                  </a:lnTo>
                  <a:lnTo>
                    <a:pt x="248" y="245"/>
                  </a:lnTo>
                  <a:lnTo>
                    <a:pt x="289" y="221"/>
                  </a:lnTo>
                  <a:lnTo>
                    <a:pt x="309" y="206"/>
                  </a:lnTo>
                  <a:lnTo>
                    <a:pt x="325" y="190"/>
                  </a:lnTo>
                  <a:lnTo>
                    <a:pt x="338" y="173"/>
                  </a:lnTo>
                  <a:lnTo>
                    <a:pt x="347" y="154"/>
                  </a:lnTo>
                  <a:lnTo>
                    <a:pt x="349" y="134"/>
                  </a:lnTo>
                  <a:lnTo>
                    <a:pt x="347" y="113"/>
                  </a:lnTo>
                  <a:lnTo>
                    <a:pt x="339" y="94"/>
                  </a:lnTo>
                  <a:lnTo>
                    <a:pt x="327" y="80"/>
                  </a:lnTo>
                  <a:lnTo>
                    <a:pt x="312" y="67"/>
                  </a:lnTo>
                  <a:lnTo>
                    <a:pt x="293" y="59"/>
                  </a:lnTo>
                  <a:lnTo>
                    <a:pt x="271" y="55"/>
                  </a:lnTo>
                  <a:lnTo>
                    <a:pt x="262" y="55"/>
                  </a:lnTo>
                  <a:close/>
                  <a:moveTo>
                    <a:pt x="251" y="0"/>
                  </a:moveTo>
                  <a:lnTo>
                    <a:pt x="279" y="0"/>
                  </a:lnTo>
                  <a:lnTo>
                    <a:pt x="310" y="5"/>
                  </a:lnTo>
                  <a:lnTo>
                    <a:pt x="337" y="16"/>
                  </a:lnTo>
                  <a:lnTo>
                    <a:pt x="360" y="31"/>
                  </a:lnTo>
                  <a:lnTo>
                    <a:pt x="379" y="50"/>
                  </a:lnTo>
                  <a:lnTo>
                    <a:pt x="392" y="74"/>
                  </a:lnTo>
                  <a:lnTo>
                    <a:pt x="402" y="99"/>
                  </a:lnTo>
                  <a:lnTo>
                    <a:pt x="404" y="129"/>
                  </a:lnTo>
                  <a:lnTo>
                    <a:pt x="402" y="156"/>
                  </a:lnTo>
                  <a:lnTo>
                    <a:pt x="393" y="180"/>
                  </a:lnTo>
                  <a:lnTo>
                    <a:pt x="381" y="203"/>
                  </a:lnTo>
                  <a:lnTo>
                    <a:pt x="365" y="223"/>
                  </a:lnTo>
                  <a:lnTo>
                    <a:pt x="347" y="243"/>
                  </a:lnTo>
                  <a:lnTo>
                    <a:pt x="326" y="259"/>
                  </a:lnTo>
                  <a:lnTo>
                    <a:pt x="304" y="275"/>
                  </a:lnTo>
                  <a:lnTo>
                    <a:pt x="282" y="287"/>
                  </a:lnTo>
                  <a:lnTo>
                    <a:pt x="259" y="299"/>
                  </a:lnTo>
                  <a:lnTo>
                    <a:pt x="283" y="331"/>
                  </a:lnTo>
                  <a:lnTo>
                    <a:pt x="311" y="366"/>
                  </a:lnTo>
                  <a:lnTo>
                    <a:pt x="341" y="403"/>
                  </a:lnTo>
                  <a:lnTo>
                    <a:pt x="402" y="482"/>
                  </a:lnTo>
                  <a:lnTo>
                    <a:pt x="432" y="518"/>
                  </a:lnTo>
                  <a:lnTo>
                    <a:pt x="443" y="491"/>
                  </a:lnTo>
                  <a:lnTo>
                    <a:pt x="451" y="463"/>
                  </a:lnTo>
                  <a:lnTo>
                    <a:pt x="454" y="435"/>
                  </a:lnTo>
                  <a:lnTo>
                    <a:pt x="456" y="404"/>
                  </a:lnTo>
                  <a:lnTo>
                    <a:pt x="457" y="379"/>
                  </a:lnTo>
                  <a:lnTo>
                    <a:pt x="457" y="362"/>
                  </a:lnTo>
                  <a:lnTo>
                    <a:pt x="459" y="354"/>
                  </a:lnTo>
                  <a:lnTo>
                    <a:pt x="462" y="352"/>
                  </a:lnTo>
                  <a:lnTo>
                    <a:pt x="465" y="349"/>
                  </a:lnTo>
                  <a:lnTo>
                    <a:pt x="570" y="349"/>
                  </a:lnTo>
                  <a:lnTo>
                    <a:pt x="570" y="404"/>
                  </a:lnTo>
                  <a:lnTo>
                    <a:pt x="511" y="404"/>
                  </a:lnTo>
                  <a:lnTo>
                    <a:pt x="510" y="429"/>
                  </a:lnTo>
                  <a:lnTo>
                    <a:pt x="507" y="458"/>
                  </a:lnTo>
                  <a:lnTo>
                    <a:pt x="501" y="490"/>
                  </a:lnTo>
                  <a:lnTo>
                    <a:pt x="489" y="526"/>
                  </a:lnTo>
                  <a:lnTo>
                    <a:pt x="469" y="561"/>
                  </a:lnTo>
                  <a:lnTo>
                    <a:pt x="488" y="585"/>
                  </a:lnTo>
                  <a:lnTo>
                    <a:pt x="505" y="603"/>
                  </a:lnTo>
                  <a:lnTo>
                    <a:pt x="519" y="619"/>
                  </a:lnTo>
                  <a:lnTo>
                    <a:pt x="538" y="637"/>
                  </a:lnTo>
                  <a:lnTo>
                    <a:pt x="546" y="641"/>
                  </a:lnTo>
                  <a:lnTo>
                    <a:pt x="556" y="642"/>
                  </a:lnTo>
                  <a:lnTo>
                    <a:pt x="570" y="643"/>
                  </a:lnTo>
                  <a:lnTo>
                    <a:pt x="570" y="699"/>
                  </a:lnTo>
                  <a:lnTo>
                    <a:pt x="554" y="699"/>
                  </a:lnTo>
                  <a:lnTo>
                    <a:pt x="538" y="697"/>
                  </a:lnTo>
                  <a:lnTo>
                    <a:pt x="521" y="692"/>
                  </a:lnTo>
                  <a:lnTo>
                    <a:pt x="503" y="683"/>
                  </a:lnTo>
                  <a:lnTo>
                    <a:pt x="495" y="675"/>
                  </a:lnTo>
                  <a:lnTo>
                    <a:pt x="468" y="648"/>
                  </a:lnTo>
                  <a:lnTo>
                    <a:pt x="451" y="630"/>
                  </a:lnTo>
                  <a:lnTo>
                    <a:pt x="432" y="608"/>
                  </a:lnTo>
                  <a:lnTo>
                    <a:pt x="401" y="638"/>
                  </a:lnTo>
                  <a:lnTo>
                    <a:pt x="366" y="664"/>
                  </a:lnTo>
                  <a:lnTo>
                    <a:pt x="331" y="684"/>
                  </a:lnTo>
                  <a:lnTo>
                    <a:pt x="293" y="699"/>
                  </a:lnTo>
                  <a:lnTo>
                    <a:pt x="254" y="707"/>
                  </a:lnTo>
                  <a:lnTo>
                    <a:pt x="212" y="710"/>
                  </a:lnTo>
                  <a:lnTo>
                    <a:pt x="201" y="710"/>
                  </a:lnTo>
                  <a:lnTo>
                    <a:pt x="169" y="706"/>
                  </a:lnTo>
                  <a:lnTo>
                    <a:pt x="139" y="697"/>
                  </a:lnTo>
                  <a:lnTo>
                    <a:pt x="109" y="684"/>
                  </a:lnTo>
                  <a:lnTo>
                    <a:pt x="82" y="667"/>
                  </a:lnTo>
                  <a:lnTo>
                    <a:pt x="58" y="646"/>
                  </a:lnTo>
                  <a:lnTo>
                    <a:pt x="36" y="619"/>
                  </a:lnTo>
                  <a:lnTo>
                    <a:pt x="19" y="588"/>
                  </a:lnTo>
                  <a:lnTo>
                    <a:pt x="6" y="556"/>
                  </a:lnTo>
                  <a:lnTo>
                    <a:pt x="0" y="521"/>
                  </a:lnTo>
                  <a:lnTo>
                    <a:pt x="0" y="485"/>
                  </a:lnTo>
                  <a:lnTo>
                    <a:pt x="5" y="452"/>
                  </a:lnTo>
                  <a:lnTo>
                    <a:pt x="15" y="420"/>
                  </a:lnTo>
                  <a:lnTo>
                    <a:pt x="30" y="391"/>
                  </a:lnTo>
                  <a:lnTo>
                    <a:pt x="49" y="363"/>
                  </a:lnTo>
                  <a:lnTo>
                    <a:pt x="73" y="338"/>
                  </a:lnTo>
                  <a:lnTo>
                    <a:pt x="98" y="317"/>
                  </a:lnTo>
                  <a:lnTo>
                    <a:pt x="124" y="300"/>
                  </a:lnTo>
                  <a:lnTo>
                    <a:pt x="148" y="288"/>
                  </a:lnTo>
                  <a:lnTo>
                    <a:pt x="170" y="278"/>
                  </a:lnTo>
                  <a:lnTo>
                    <a:pt x="168" y="273"/>
                  </a:lnTo>
                  <a:lnTo>
                    <a:pt x="166" y="272"/>
                  </a:lnTo>
                  <a:lnTo>
                    <a:pt x="136" y="233"/>
                  </a:lnTo>
                  <a:lnTo>
                    <a:pt x="124" y="211"/>
                  </a:lnTo>
                  <a:lnTo>
                    <a:pt x="115" y="189"/>
                  </a:lnTo>
                  <a:lnTo>
                    <a:pt x="110" y="163"/>
                  </a:lnTo>
                  <a:lnTo>
                    <a:pt x="110" y="137"/>
                  </a:lnTo>
                  <a:lnTo>
                    <a:pt x="115" y="113"/>
                  </a:lnTo>
                  <a:lnTo>
                    <a:pt x="125" y="88"/>
                  </a:lnTo>
                  <a:lnTo>
                    <a:pt x="139" y="65"/>
                  </a:lnTo>
                  <a:lnTo>
                    <a:pt x="156" y="45"/>
                  </a:lnTo>
                  <a:lnTo>
                    <a:pt x="177" y="27"/>
                  </a:lnTo>
                  <a:lnTo>
                    <a:pt x="200" y="13"/>
                  </a:lnTo>
                  <a:lnTo>
                    <a:pt x="224" y="5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EA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4FEDFF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8883AC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43456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471</Words>
  <Application>Microsoft Office PowerPoint</Application>
  <PresentationFormat>Grand écran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Gulim</vt:lpstr>
      <vt:lpstr>Arial</vt:lpstr>
      <vt:lpstr>Calibri</vt:lpstr>
      <vt:lpstr>Georgia</vt:lpstr>
      <vt:lpstr>Thème Office</vt:lpstr>
      <vt:lpstr>Présentation PowerPoint</vt:lpstr>
      <vt:lpstr>My background</vt:lpstr>
      <vt:lpstr>Open source – collaboration through licensing</vt:lpstr>
      <vt:lpstr>Religion and business</vt:lpstr>
      <vt:lpstr>Open source – a licensing model</vt:lpstr>
      <vt:lpstr>Open source is everywhere</vt:lpstr>
      <vt:lpstr>Some Open source collaboration use cases</vt:lpstr>
      <vt:lpstr>Permissive licenses and other open licenses</vt:lpstr>
      <vt:lpstr>In conclusion…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lwa</cp:lastModifiedBy>
  <cp:revision>2</cp:revision>
  <cp:lastPrinted>2018-06-05T12:05:37Z</cp:lastPrinted>
  <dcterms:modified xsi:type="dcterms:W3CDTF">2018-06-05T12:12:18Z</dcterms:modified>
</cp:coreProperties>
</file>